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Lst>
  <p:notesMasterIdLst>
    <p:notesMasterId r:id="rId36"/>
  </p:notesMasterIdLst>
  <p:handoutMasterIdLst>
    <p:handoutMasterId r:id="rId37"/>
  </p:handoutMasterIdLst>
  <p:sldIdLst>
    <p:sldId id="900" r:id="rId5"/>
    <p:sldId id="938" r:id="rId6"/>
    <p:sldId id="931" r:id="rId7"/>
    <p:sldId id="905" r:id="rId8"/>
    <p:sldId id="930" r:id="rId9"/>
    <p:sldId id="894" r:id="rId10"/>
    <p:sldId id="932" r:id="rId11"/>
    <p:sldId id="901" r:id="rId12"/>
    <p:sldId id="941" r:id="rId13"/>
    <p:sldId id="927" r:id="rId14"/>
    <p:sldId id="939" r:id="rId15"/>
    <p:sldId id="883" r:id="rId16"/>
    <p:sldId id="928" r:id="rId17"/>
    <p:sldId id="940" r:id="rId18"/>
    <p:sldId id="922" r:id="rId19"/>
    <p:sldId id="933" r:id="rId20"/>
    <p:sldId id="884" r:id="rId21"/>
    <p:sldId id="887" r:id="rId22"/>
    <p:sldId id="942" r:id="rId23"/>
    <p:sldId id="889" r:id="rId24"/>
    <p:sldId id="898" r:id="rId25"/>
    <p:sldId id="921" r:id="rId26"/>
    <p:sldId id="929" r:id="rId27"/>
    <p:sldId id="919" r:id="rId28"/>
    <p:sldId id="934" r:id="rId29"/>
    <p:sldId id="936" r:id="rId30"/>
    <p:sldId id="937" r:id="rId31"/>
    <p:sldId id="943" r:id="rId32"/>
    <p:sldId id="935" r:id="rId33"/>
    <p:sldId id="944" r:id="rId34"/>
    <p:sldId id="945" r:id="rId35"/>
  </p:sldIdLst>
  <p:sldSz cx="12188825"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Xamarin Overview" id="{A9338704-C163-4A48-875A-68C7871E296E}">
          <p14:sldIdLst>
            <p14:sldId id="900"/>
            <p14:sldId id="938"/>
            <p14:sldId id="931"/>
            <p14:sldId id="905"/>
            <p14:sldId id="930"/>
            <p14:sldId id="894"/>
            <p14:sldId id="932"/>
            <p14:sldId id="901"/>
            <p14:sldId id="941"/>
            <p14:sldId id="927"/>
            <p14:sldId id="939"/>
            <p14:sldId id="883"/>
            <p14:sldId id="928"/>
            <p14:sldId id="940"/>
            <p14:sldId id="922"/>
            <p14:sldId id="933"/>
            <p14:sldId id="884"/>
            <p14:sldId id="887"/>
            <p14:sldId id="942"/>
            <p14:sldId id="889"/>
            <p14:sldId id="898"/>
            <p14:sldId id="921"/>
            <p14:sldId id="929"/>
            <p14:sldId id="919"/>
            <p14:sldId id="934"/>
            <p14:sldId id="936"/>
            <p14:sldId id="937"/>
            <p14:sldId id="943"/>
            <p14:sldId id="935"/>
            <p14:sldId id="944"/>
            <p14:sldId id="945"/>
          </p14:sldIdLst>
        </p14:section>
      </p14:sectionLst>
    </p:ext>
    <p:ext uri="{EFAFB233-063F-42B5-8137-9DF3F51BA10A}">
      <p15:sldGuideLst xmlns:p15="http://schemas.microsoft.com/office/powerpoint/2012/main">
        <p15:guide id="1" orient="horz" pos="142">
          <p15:clr>
            <a:srgbClr val="A4A3A4"/>
          </p15:clr>
        </p15:guide>
        <p15:guide id="2" orient="horz" pos="4176">
          <p15:clr>
            <a:srgbClr val="A4A3A4"/>
          </p15:clr>
        </p15:guide>
        <p15:guide id="3" orient="horz" pos="739">
          <p15:clr>
            <a:srgbClr val="A4A3A4"/>
          </p15:clr>
        </p15:guide>
        <p15:guide id="4" pos="329">
          <p15:clr>
            <a:srgbClr val="A4A3A4"/>
          </p15:clr>
        </p15:guide>
        <p15:guide id="5" pos="7348">
          <p15:clr>
            <a:srgbClr val="A4A3A4"/>
          </p15:clr>
        </p15:guide>
        <p15:guide id="6" pos="383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i" initials="a" lastIdx="1" clrIdx="0"/>
  <p:cmAuthor id="1" name="Kraig Brockschmidt" initials="KB" lastIdx="6"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9E00"/>
    <a:srgbClr val="6CA701"/>
    <a:srgbClr val="0065B0"/>
    <a:srgbClr val="6A9A00"/>
    <a:srgbClr val="C7C7C7"/>
    <a:srgbClr val="FFFFFF"/>
    <a:srgbClr val="000000"/>
    <a:srgbClr val="CDE0E9"/>
    <a:srgbClr val="57B1FB"/>
    <a:srgbClr val="99C1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19" autoAdjust="0"/>
    <p:restoredTop sz="83360" autoAdjust="0"/>
  </p:normalViewPr>
  <p:slideViewPr>
    <p:cSldViewPr snapToGrid="0" snapToObjects="1">
      <p:cViewPr varScale="1">
        <p:scale>
          <a:sx n="58" d="100"/>
          <a:sy n="58" d="100"/>
        </p:scale>
        <p:origin x="490" y="53"/>
      </p:cViewPr>
      <p:guideLst>
        <p:guide orient="horz" pos="142"/>
        <p:guide orient="horz" pos="4176"/>
        <p:guide orient="horz" pos="739"/>
        <p:guide pos="329"/>
        <p:guide pos="7348"/>
        <p:guide pos="3831"/>
      </p:guideLst>
    </p:cSldViewPr>
  </p:slideViewPr>
  <p:notesTextViewPr>
    <p:cViewPr>
      <p:scale>
        <a:sx n="100" d="100"/>
        <a:sy n="100" d="100"/>
      </p:scale>
      <p:origin x="0" y="0"/>
    </p:cViewPr>
  </p:notesTextViewPr>
  <p:sorterViewPr>
    <p:cViewPr>
      <p:scale>
        <a:sx n="75" d="100"/>
        <a:sy n="75" d="100"/>
      </p:scale>
      <p:origin x="0" y="0"/>
    </p:cViewPr>
  </p:sorterViewPr>
  <p:notesViewPr>
    <p:cSldViewPr snapToGrid="0" snapToObjects="1" showGuides="1">
      <p:cViewPr varScale="1">
        <p:scale>
          <a:sx n="83" d="100"/>
          <a:sy n="83" d="100"/>
        </p:scale>
        <p:origin x="-3828"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E219B1A-AE41-483B-A766-69B9363DDA6A}" type="datetimeFigureOut">
              <a:rPr lang="en-US" smtClean="0"/>
              <a:t>6/3/2015</a:t>
            </a:fld>
            <a:endParaRPr lang="en-US"/>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part </a:t>
            </a:r>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of Microsoft, and Microsoft cannot guarantee the accuracy of any information provided after the date of this presentation.  MICROSOFT MAKES NO WARRANTIES, EXPRESS, IMPLIED OR STATUTORY, AS TO THE INFORMATION IN THIS PRESENTATION</a:t>
            </a:r>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9" name="Slide Image Placeholder 8"/>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51B1278-D92B-4AF3-A9C1-71DD298190CE}" type="datetimeFigureOut">
              <a:rPr lang="en-US" smtClean="0"/>
              <a:t>6/3/2015</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819781-1327-4CB4-AF9E-DF3F1F124BF5}" type="datetime1">
              <a:rPr lang="en-US" smtClean="0"/>
              <a:t>6/3/2015</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t>2</a:t>
            </a:fld>
            <a:endParaRPr lang="en-US" dirty="0"/>
          </a:p>
        </p:txBody>
      </p:sp>
    </p:spTree>
    <p:extLst>
      <p:ext uri="{BB962C8B-B14F-4D97-AF65-F5344CB8AC3E}">
        <p14:creationId xmlns:p14="http://schemas.microsoft.com/office/powerpoint/2010/main" val="7401074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baseline="0" dirty="0" smtClean="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6/3/2015 12:16 AM</a:t>
            </a:fld>
            <a:endParaRPr lang="en-US" dirty="0"/>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pPr/>
              <a:t>11</a:t>
            </a:fld>
            <a:endParaRPr lang="en-US" dirty="0"/>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24153797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u="none" strike="noStrike" kern="1200" dirty="0" smtClean="0">
                <a:solidFill>
                  <a:schemeClr val="tx1"/>
                </a:solidFill>
                <a:effectLst/>
                <a:latin typeface="+mn-lt"/>
                <a:ea typeface="+mn-ea"/>
                <a:cs typeface="+mn-cs"/>
              </a:rPr>
              <a:t>Starter edition</a:t>
            </a:r>
            <a:r>
              <a:rPr lang="en-US" sz="1200" u="none" strike="noStrike" kern="1200" baseline="0" dirty="0" smtClean="0">
                <a:solidFill>
                  <a:schemeClr val="tx1"/>
                </a:solidFill>
                <a:effectLst/>
                <a:latin typeface="+mn-lt"/>
                <a:ea typeface="+mn-ea"/>
                <a:cs typeface="+mn-cs"/>
              </a:rPr>
              <a:t> available in Visual Studio Community Edition 2013 Update 4 and directly in Visual Studio 2015 CTP Update 6</a:t>
            </a:r>
          </a:p>
          <a:p>
            <a:pPr lvl="0"/>
            <a:r>
              <a:rPr lang="en-US" sz="1200" u="none" strike="noStrike" kern="1200" baseline="0" dirty="0" smtClean="0">
                <a:solidFill>
                  <a:schemeClr val="tx1"/>
                </a:solidFill>
                <a:effectLst/>
                <a:latin typeface="+mn-lt"/>
                <a:ea typeface="+mn-ea"/>
                <a:cs typeface="+mn-cs"/>
              </a:rPr>
              <a:t>Indie – only Xamarin Studio </a:t>
            </a:r>
            <a:r>
              <a:rPr lang="en-US" sz="1200" u="none" strike="noStrike" kern="1200" baseline="0" dirty="0" smtClean="0">
                <a:solidFill>
                  <a:schemeClr val="tx1"/>
                </a:solidFill>
                <a:effectLst/>
                <a:latin typeface="+mn-lt"/>
                <a:ea typeface="+mn-ea"/>
                <a:cs typeface="+mn-cs"/>
              </a:rPr>
              <a:t>support</a:t>
            </a:r>
            <a:endParaRPr lang="en-US" sz="1200" u="none" strike="noStrike" kern="1200" baseline="0" dirty="0" smtClean="0">
              <a:solidFill>
                <a:schemeClr val="tx1"/>
              </a:solidFill>
              <a:effectLst/>
              <a:latin typeface="+mn-lt"/>
              <a:ea typeface="+mn-ea"/>
              <a:cs typeface="+mn-cs"/>
            </a:endParaRPr>
          </a:p>
          <a:p>
            <a:pPr lvl="0"/>
            <a:r>
              <a:rPr lang="en-US" sz="1200" u="none" strike="noStrike" kern="1200" baseline="0" dirty="0" smtClean="0">
                <a:solidFill>
                  <a:schemeClr val="tx1"/>
                </a:solidFill>
                <a:effectLst/>
                <a:latin typeface="+mn-lt"/>
                <a:ea typeface="+mn-ea"/>
                <a:cs typeface="+mn-cs"/>
              </a:rPr>
              <a:t>Business – supports in-house deployment, headless builds, </a:t>
            </a:r>
            <a:r>
              <a:rPr lang="en-US" sz="1200" u="none" strike="noStrike" kern="1200" baseline="0" dirty="0" err="1" smtClean="0">
                <a:solidFill>
                  <a:schemeClr val="tx1"/>
                </a:solidFill>
                <a:effectLst/>
                <a:latin typeface="+mn-lt"/>
                <a:ea typeface="+mn-ea"/>
                <a:cs typeface="+mn-cs"/>
              </a:rPr>
              <a:t>System.Data.SqlClient</a:t>
            </a:r>
            <a:endParaRPr lang="en-US" sz="1200" u="none" strike="noStrike" kern="1200" baseline="0" dirty="0" smtClean="0">
              <a:solidFill>
                <a:schemeClr val="tx1"/>
              </a:solidFill>
              <a:effectLst/>
              <a:latin typeface="+mn-lt"/>
              <a:ea typeface="+mn-ea"/>
              <a:cs typeface="+mn-cs"/>
            </a:endParaRPr>
          </a:p>
          <a:p>
            <a:pPr lvl="0"/>
            <a:r>
              <a:rPr lang="en-US" sz="1200" u="none" strike="noStrike" kern="1200" baseline="0" dirty="0" smtClean="0">
                <a:solidFill>
                  <a:schemeClr val="tx1"/>
                </a:solidFill>
                <a:effectLst/>
                <a:latin typeface="+mn-lt"/>
                <a:ea typeface="+mn-ea"/>
                <a:cs typeface="+mn-cs"/>
              </a:rPr>
              <a:t>Enterprise – 1 business day SLA, Hotfixes, technical kick-off session, technical account manager, encrypted local data storage, code troubleshooting</a:t>
            </a:r>
          </a:p>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t>12</a:t>
            </a:fld>
            <a:endParaRPr lang="en-US"/>
          </a:p>
        </p:txBody>
      </p:sp>
    </p:spTree>
    <p:extLst>
      <p:ext uri="{BB962C8B-B14F-4D97-AF65-F5344CB8AC3E}">
        <p14:creationId xmlns:p14="http://schemas.microsoft.com/office/powerpoint/2010/main" val="714901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u="none" strike="noStrike" kern="1200" dirty="0" err="1" smtClean="0">
                <a:solidFill>
                  <a:schemeClr val="tx1"/>
                </a:solidFill>
                <a:effectLst/>
                <a:latin typeface="+mn-lt"/>
                <a:ea typeface="+mn-ea"/>
                <a:cs typeface="+mn-cs"/>
              </a:rPr>
              <a:t>Xamarin</a:t>
            </a:r>
            <a:r>
              <a:rPr lang="en-US" sz="1200" u="none" strike="noStrike" kern="1200" dirty="0" smtClean="0">
                <a:solidFill>
                  <a:schemeClr val="tx1"/>
                </a:solidFill>
                <a:effectLst/>
                <a:latin typeface="+mn-lt"/>
                <a:ea typeface="+mn-ea"/>
                <a:cs typeface="+mn-cs"/>
              </a:rPr>
              <a:t> Studio – supports Android, iOS</a:t>
            </a:r>
          </a:p>
          <a:p>
            <a:pPr lvl="0"/>
            <a:r>
              <a:rPr lang="en-US" sz="1200" u="none" strike="noStrike" kern="1200" dirty="0" smtClean="0">
                <a:solidFill>
                  <a:schemeClr val="tx1"/>
                </a:solidFill>
                <a:effectLst/>
                <a:latin typeface="+mn-lt"/>
                <a:ea typeface="+mn-ea"/>
                <a:cs typeface="+mn-cs"/>
              </a:rPr>
              <a:t>Limitations – </a:t>
            </a:r>
            <a:r>
              <a:rPr lang="en-US" sz="1200" u="none" strike="noStrike" kern="1200" dirty="0" err="1" smtClean="0">
                <a:solidFill>
                  <a:schemeClr val="tx1"/>
                </a:solidFill>
                <a:effectLst/>
                <a:latin typeface="+mn-lt"/>
                <a:ea typeface="+mn-ea"/>
                <a:cs typeface="+mn-cs"/>
              </a:rPr>
              <a:t>Xamarin</a:t>
            </a:r>
            <a:r>
              <a:rPr lang="en-US" sz="1200" u="none" strike="noStrike" kern="1200" baseline="0" dirty="0" err="1" smtClean="0">
                <a:solidFill>
                  <a:schemeClr val="tx1"/>
                </a:solidFill>
                <a:effectLst/>
                <a:latin typeface="+mn-lt"/>
                <a:ea typeface="+mn-ea"/>
                <a:cs typeface="+mn-cs"/>
              </a:rPr>
              <a:t>.iOS</a:t>
            </a:r>
            <a:r>
              <a:rPr lang="en-US" sz="1200" u="none" strike="noStrike" kern="1200" baseline="0" dirty="0" smtClean="0">
                <a:solidFill>
                  <a:schemeClr val="tx1"/>
                </a:solidFill>
                <a:effectLst/>
                <a:latin typeface="+mn-lt"/>
                <a:ea typeface="+mn-ea"/>
                <a:cs typeface="+mn-cs"/>
              </a:rPr>
              <a:t> only available on Mac, Windows Phone not supported</a:t>
            </a:r>
          </a:p>
          <a:p>
            <a:pPr lvl="0"/>
            <a:r>
              <a:rPr lang="en-US" sz="1200" u="none" strike="noStrike" kern="1200" baseline="0" dirty="0" smtClean="0">
                <a:solidFill>
                  <a:schemeClr val="tx1"/>
                </a:solidFill>
                <a:effectLst/>
                <a:latin typeface="+mn-lt"/>
                <a:ea typeface="+mn-ea"/>
                <a:cs typeface="+mn-cs"/>
              </a:rPr>
              <a:t>Mac Requirements – OS 10.8 (“Mountain Lion”) or higher, </a:t>
            </a:r>
            <a:r>
              <a:rPr lang="en-US" sz="1200" u="none" strike="noStrike" kern="1200" baseline="0" dirty="0" err="1" smtClean="0">
                <a:solidFill>
                  <a:schemeClr val="tx1"/>
                </a:solidFill>
                <a:effectLst/>
                <a:latin typeface="+mn-lt"/>
                <a:ea typeface="+mn-ea"/>
                <a:cs typeface="+mn-cs"/>
              </a:rPr>
              <a:t>Xcode</a:t>
            </a:r>
            <a:r>
              <a:rPr lang="en-US" sz="1200" u="none" strike="noStrike" kern="1200" baseline="0" dirty="0" smtClean="0">
                <a:solidFill>
                  <a:schemeClr val="tx1"/>
                </a:solidFill>
                <a:effectLst/>
                <a:latin typeface="+mn-lt"/>
                <a:ea typeface="+mn-ea"/>
                <a:cs typeface="+mn-cs"/>
              </a:rPr>
              <a:t>/iOS SDK, </a:t>
            </a:r>
            <a:r>
              <a:rPr lang="en-US" sz="1200" u="none" strike="noStrike" kern="1200" baseline="0" dirty="0" err="1" smtClean="0">
                <a:solidFill>
                  <a:schemeClr val="tx1"/>
                </a:solidFill>
                <a:effectLst/>
                <a:latin typeface="+mn-lt"/>
                <a:ea typeface="+mn-ea"/>
                <a:cs typeface="+mn-cs"/>
              </a:rPr>
              <a:t>Xamarin</a:t>
            </a:r>
            <a:r>
              <a:rPr lang="en-US" sz="1200" u="none" strike="noStrike" kern="1200" baseline="0" dirty="0" smtClean="0">
                <a:solidFill>
                  <a:schemeClr val="tx1"/>
                </a:solidFill>
                <a:effectLst/>
                <a:latin typeface="+mn-lt"/>
                <a:ea typeface="+mn-ea"/>
                <a:cs typeface="+mn-cs"/>
              </a:rPr>
              <a:t> Platform</a:t>
            </a:r>
          </a:p>
          <a:p>
            <a:pPr lvl="0"/>
            <a:r>
              <a:rPr lang="en-US" sz="1200" u="none" strike="noStrike" kern="1200" baseline="0" dirty="0" smtClean="0">
                <a:solidFill>
                  <a:schemeClr val="tx1"/>
                </a:solidFill>
                <a:effectLst/>
                <a:latin typeface="+mn-lt"/>
                <a:ea typeface="+mn-ea"/>
                <a:cs typeface="+mn-cs"/>
              </a:rPr>
              <a:t>Windows Requirements – Windows 7 or higher, </a:t>
            </a:r>
            <a:r>
              <a:rPr lang="en-US" sz="1200" u="none" strike="noStrike" kern="1200" baseline="0" dirty="0" err="1" smtClean="0">
                <a:solidFill>
                  <a:schemeClr val="tx1"/>
                </a:solidFill>
                <a:effectLst/>
                <a:latin typeface="+mn-lt"/>
                <a:ea typeface="+mn-ea"/>
                <a:cs typeface="+mn-cs"/>
              </a:rPr>
              <a:t>Xamarin</a:t>
            </a:r>
            <a:r>
              <a:rPr lang="en-US" sz="1200" u="none" strike="noStrike" kern="1200" baseline="0" dirty="0" smtClean="0">
                <a:solidFill>
                  <a:schemeClr val="tx1"/>
                </a:solidFill>
                <a:effectLst/>
                <a:latin typeface="+mn-lt"/>
                <a:ea typeface="+mn-ea"/>
                <a:cs typeface="+mn-cs"/>
              </a:rPr>
              <a:t> Platform, Connected to Mac (</a:t>
            </a:r>
            <a:r>
              <a:rPr lang="en-US" sz="1200" u="none" strike="noStrike" kern="1200" baseline="0" dirty="0" err="1" smtClean="0">
                <a:solidFill>
                  <a:schemeClr val="tx1"/>
                </a:solidFill>
                <a:effectLst/>
                <a:latin typeface="+mn-lt"/>
                <a:ea typeface="+mn-ea"/>
                <a:cs typeface="+mn-cs"/>
              </a:rPr>
              <a:t>Xamarin.iOS</a:t>
            </a:r>
            <a:r>
              <a:rPr lang="en-US" sz="1200" u="none" strike="noStrike" kern="1200" baseline="0" dirty="0" smtClean="0">
                <a:solidFill>
                  <a:schemeClr val="tx1"/>
                </a:solidFill>
                <a:effectLst/>
                <a:latin typeface="+mn-lt"/>
                <a:ea typeface="+mn-ea"/>
                <a:cs typeface="+mn-cs"/>
              </a:rPr>
              <a:t> </a:t>
            </a:r>
            <a:r>
              <a:rPr lang="en-US" sz="1200" u="none" strike="noStrike" kern="1200" baseline="0" dirty="0" err="1" smtClean="0">
                <a:solidFill>
                  <a:schemeClr val="tx1"/>
                </a:solidFill>
                <a:effectLst/>
                <a:latin typeface="+mn-lt"/>
                <a:ea typeface="+mn-ea"/>
                <a:cs typeface="+mn-cs"/>
              </a:rPr>
              <a:t>dev</a:t>
            </a:r>
            <a:r>
              <a:rPr lang="en-US" sz="1200" u="none" strike="noStrike" kern="1200" baseline="0" dirty="0" smtClean="0">
                <a:solidFill>
                  <a:schemeClr val="tx1"/>
                </a:solidFill>
                <a:effectLst/>
                <a:latin typeface="+mn-lt"/>
                <a:ea typeface="+mn-ea"/>
                <a:cs typeface="+mn-cs"/>
              </a:rPr>
              <a:t> only)</a:t>
            </a:r>
          </a:p>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t>13</a:t>
            </a:fld>
            <a:endParaRPr lang="en-US"/>
          </a:p>
        </p:txBody>
      </p:sp>
    </p:spTree>
    <p:extLst>
      <p:ext uri="{BB962C8B-B14F-4D97-AF65-F5344CB8AC3E}">
        <p14:creationId xmlns:p14="http://schemas.microsoft.com/office/powerpoint/2010/main" val="30584395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u="none" strike="noStrike" kern="1200" dirty="0" err="1" smtClean="0">
                <a:solidFill>
                  <a:schemeClr val="tx1"/>
                </a:solidFill>
                <a:effectLst/>
                <a:latin typeface="+mn-lt"/>
                <a:ea typeface="+mn-ea"/>
                <a:cs typeface="+mn-cs"/>
              </a:rPr>
              <a:t>Xamarin</a:t>
            </a:r>
            <a:r>
              <a:rPr lang="en-US" sz="1200" u="none" strike="noStrike" kern="1200" dirty="0" smtClean="0">
                <a:solidFill>
                  <a:schemeClr val="tx1"/>
                </a:solidFill>
                <a:effectLst/>
                <a:latin typeface="+mn-lt"/>
                <a:ea typeface="+mn-ea"/>
                <a:cs typeface="+mn-cs"/>
              </a:rPr>
              <a:t> VS plug-in</a:t>
            </a:r>
            <a:r>
              <a:rPr lang="en-US" sz="1200" u="none" strike="noStrike" kern="1200" baseline="0" dirty="0" smtClean="0">
                <a:solidFill>
                  <a:schemeClr val="tx1"/>
                </a:solidFill>
                <a:effectLst/>
                <a:latin typeface="+mn-lt"/>
                <a:ea typeface="+mn-ea"/>
                <a:cs typeface="+mn-cs"/>
              </a:rPr>
              <a:t> - </a:t>
            </a:r>
            <a:r>
              <a:rPr lang="en-US" sz="1200" u="none" strike="noStrike" kern="1200" dirty="0" smtClean="0">
                <a:solidFill>
                  <a:schemeClr val="tx1"/>
                </a:solidFill>
                <a:effectLst/>
                <a:latin typeface="+mn-lt"/>
                <a:ea typeface="+mn-ea"/>
                <a:cs typeface="+mn-cs"/>
              </a:rPr>
              <a:t>Supports </a:t>
            </a:r>
            <a:r>
              <a:rPr lang="en-US" sz="1200" u="none" strike="noStrike" kern="1200" dirty="0" err="1" smtClean="0">
                <a:solidFill>
                  <a:schemeClr val="tx1"/>
                </a:solidFill>
                <a:effectLst/>
                <a:latin typeface="+mn-lt"/>
                <a:ea typeface="+mn-ea"/>
                <a:cs typeface="+mn-cs"/>
              </a:rPr>
              <a:t>Xamarin.Android</a:t>
            </a:r>
            <a:r>
              <a:rPr lang="en-US" sz="1200" u="none" strike="noStrike" kern="1200" dirty="0" smtClean="0">
                <a:solidFill>
                  <a:schemeClr val="tx1"/>
                </a:solidFill>
                <a:effectLst/>
                <a:latin typeface="+mn-lt"/>
                <a:ea typeface="+mn-ea"/>
                <a:cs typeface="+mn-cs"/>
              </a:rPr>
              <a:t>,</a:t>
            </a:r>
            <a:r>
              <a:rPr lang="en-US" sz="1200" u="none" strike="noStrike" kern="1200" baseline="0" dirty="0" smtClean="0">
                <a:solidFill>
                  <a:schemeClr val="tx1"/>
                </a:solidFill>
                <a:effectLst/>
                <a:latin typeface="+mn-lt"/>
                <a:ea typeface="+mn-ea"/>
                <a:cs typeface="+mn-cs"/>
              </a:rPr>
              <a:t> </a:t>
            </a:r>
            <a:r>
              <a:rPr lang="en-US" sz="1200" u="none" strike="noStrike" kern="1200" baseline="0" dirty="0" err="1" smtClean="0">
                <a:solidFill>
                  <a:schemeClr val="tx1"/>
                </a:solidFill>
                <a:effectLst/>
                <a:latin typeface="+mn-lt"/>
                <a:ea typeface="+mn-ea"/>
                <a:cs typeface="+mn-cs"/>
              </a:rPr>
              <a:t>Xamarin.iOS</a:t>
            </a:r>
            <a:r>
              <a:rPr lang="en-US" sz="1200" u="none" strike="noStrike" kern="1200" baseline="0" dirty="0" smtClean="0">
                <a:solidFill>
                  <a:schemeClr val="tx1"/>
                </a:solidFill>
                <a:effectLst/>
                <a:latin typeface="+mn-lt"/>
                <a:ea typeface="+mn-ea"/>
                <a:cs typeface="+mn-cs"/>
              </a:rPr>
              <a:t>, Windows Phone 8 Silverlight (for </a:t>
            </a:r>
            <a:r>
              <a:rPr lang="en-US" sz="1200" u="none" strike="noStrike" kern="1200" baseline="0" dirty="0" err="1" smtClean="0">
                <a:solidFill>
                  <a:schemeClr val="tx1"/>
                </a:solidFill>
                <a:effectLst/>
                <a:latin typeface="+mn-lt"/>
                <a:ea typeface="+mn-ea"/>
                <a:cs typeface="+mn-cs"/>
              </a:rPr>
              <a:t>Xamarin.Forms</a:t>
            </a:r>
            <a:r>
              <a:rPr lang="en-US" sz="1200" u="none" strike="noStrike" kern="1200" baseline="0" dirty="0" smtClean="0">
                <a:solidFill>
                  <a:schemeClr val="tx1"/>
                </a:solidFill>
                <a:effectLst/>
                <a:latin typeface="+mn-lt"/>
                <a:ea typeface="+mn-ea"/>
                <a:cs typeface="+mn-cs"/>
              </a:rPr>
              <a:t> development)</a:t>
            </a:r>
          </a:p>
          <a:p>
            <a:pPr lvl="0"/>
            <a:r>
              <a:rPr lang="en-US" sz="1200" u="none" strike="noStrike" kern="1200" baseline="0" dirty="0" smtClean="0">
                <a:solidFill>
                  <a:schemeClr val="tx1"/>
                </a:solidFill>
                <a:effectLst/>
                <a:latin typeface="+mn-lt"/>
                <a:ea typeface="+mn-ea"/>
                <a:cs typeface="+mn-cs"/>
              </a:rPr>
              <a:t>Limitations – </a:t>
            </a:r>
            <a:r>
              <a:rPr lang="en-US" sz="1200" u="none" strike="noStrike" kern="1200" baseline="0" dirty="0" err="1" smtClean="0">
                <a:solidFill>
                  <a:schemeClr val="tx1"/>
                </a:solidFill>
                <a:effectLst/>
                <a:latin typeface="+mn-lt"/>
                <a:ea typeface="+mn-ea"/>
                <a:cs typeface="+mn-cs"/>
              </a:rPr>
              <a:t>Xamarin.iOS</a:t>
            </a:r>
            <a:r>
              <a:rPr lang="en-US" sz="1200" u="none" strike="noStrike" kern="1200" baseline="0" dirty="0" smtClean="0">
                <a:solidFill>
                  <a:schemeClr val="tx1"/>
                </a:solidFill>
                <a:effectLst/>
                <a:latin typeface="+mn-lt"/>
                <a:ea typeface="+mn-ea"/>
                <a:cs typeface="+mn-cs"/>
              </a:rPr>
              <a:t> only available when connected to a Mac</a:t>
            </a:r>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t>14</a:t>
            </a:fld>
            <a:endParaRPr lang="en-US"/>
          </a:p>
        </p:txBody>
      </p:sp>
    </p:spTree>
    <p:extLst>
      <p:ext uri="{BB962C8B-B14F-4D97-AF65-F5344CB8AC3E}">
        <p14:creationId xmlns:p14="http://schemas.microsoft.com/office/powerpoint/2010/main" val="1860736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10743091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baseline="0" dirty="0" smtClean="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6/3/2015 12:16 AM</a:t>
            </a:fld>
            <a:endParaRPr lang="en-US" dirty="0"/>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pPr/>
              <a:t>16</a:t>
            </a:fld>
            <a:endParaRPr lang="en-US" dirty="0"/>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2817546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dirty="0" smtClean="0">
                <a:solidFill>
                  <a:srgbClr val="123458"/>
                </a:solidFill>
                <a:latin typeface="Arial"/>
                <a:cs typeface="Arial"/>
              </a:rPr>
              <a:t>Good for apps with sophisticated UX requirements (complicated gestures, animations, design)</a:t>
            </a:r>
          </a:p>
          <a:p>
            <a:pPr marL="0" marR="0" indent="0" algn="l" defTabSz="914363" rtl="0" eaLnBrk="1" fontAlgn="auto" latinLnBrk="0" hangingPunct="1">
              <a:lnSpc>
                <a:spcPct val="90000"/>
              </a:lnSpc>
              <a:spcBef>
                <a:spcPts val="0"/>
              </a:spcBef>
              <a:spcAft>
                <a:spcPts val="333"/>
              </a:spcAft>
              <a:buClrTx/>
              <a:buSzTx/>
              <a:buFontTx/>
              <a:buNone/>
              <a:tabLst/>
              <a:defRPr/>
            </a:pPr>
            <a:endParaRPr lang="en-US" sz="900" dirty="0" smtClean="0">
              <a:solidFill>
                <a:srgbClr val="123458"/>
              </a:solidFill>
              <a:latin typeface="Arial"/>
              <a:cs typeface="Arial"/>
            </a:endParaRPr>
          </a:p>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17</a:t>
            </a:fld>
            <a:endParaRPr lang="en-US"/>
          </a:p>
        </p:txBody>
      </p:sp>
    </p:spTree>
    <p:extLst>
      <p:ext uri="{BB962C8B-B14F-4D97-AF65-F5344CB8AC3E}">
        <p14:creationId xmlns:p14="http://schemas.microsoft.com/office/powerpoint/2010/main" val="11019378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086" marR="0" indent="-457086" algn="l" defTabSz="914363" rtl="0" eaLnBrk="1" fontAlgn="auto" latinLnBrk="0" hangingPunct="1">
              <a:lnSpc>
                <a:spcPct val="90000"/>
              </a:lnSpc>
              <a:spcBef>
                <a:spcPts val="0"/>
              </a:spcBef>
              <a:spcAft>
                <a:spcPts val="333"/>
              </a:spcAft>
              <a:buClrTx/>
              <a:buSzTx/>
              <a:buFont typeface="Wingdings" charset="2"/>
              <a:buChar char="§"/>
              <a:tabLst/>
              <a:defRPr/>
            </a:pPr>
            <a:r>
              <a:rPr lang="en-US" sz="900" dirty="0" smtClean="0">
                <a:solidFill>
                  <a:srgbClr val="123458"/>
                </a:solidFill>
                <a:latin typeface="Arial"/>
                <a:cs typeface="Arial"/>
              </a:rPr>
              <a:t>Good for forms based apps with many data entry screens</a:t>
            </a:r>
          </a:p>
          <a:p>
            <a:pPr marL="457086" marR="0" indent="-457086" algn="l" defTabSz="914363" rtl="0" eaLnBrk="1" fontAlgn="auto" latinLnBrk="0" hangingPunct="1">
              <a:lnSpc>
                <a:spcPct val="90000"/>
              </a:lnSpc>
              <a:spcBef>
                <a:spcPts val="0"/>
              </a:spcBef>
              <a:spcAft>
                <a:spcPts val="333"/>
              </a:spcAft>
              <a:buClrTx/>
              <a:buSzTx/>
              <a:buFont typeface="Wingdings" charset="2"/>
              <a:buChar char="§"/>
              <a:tabLst/>
              <a:defRPr/>
            </a:pPr>
            <a:r>
              <a:rPr lang="en-US" sz="900" dirty="0" smtClean="0">
                <a:solidFill>
                  <a:srgbClr val="123458"/>
                </a:solidFill>
                <a:latin typeface="Arial"/>
                <a:cs typeface="Arial"/>
              </a:rPr>
              <a:t>Xamarin</a:t>
            </a:r>
            <a:r>
              <a:rPr lang="en-US" sz="900" baseline="0" dirty="0" smtClean="0">
                <a:solidFill>
                  <a:srgbClr val="123458"/>
                </a:solidFill>
                <a:latin typeface="Arial"/>
                <a:cs typeface="Arial"/>
              </a:rPr>
              <a:t> just added support for application lifetime</a:t>
            </a:r>
          </a:p>
          <a:p>
            <a:pPr marL="457086" indent="-457086">
              <a:buFont typeface="Wingdings" charset="2"/>
              <a:buChar char="§"/>
            </a:pPr>
            <a:endParaRPr lang="en-US" sz="900" dirty="0" smtClean="0">
              <a:solidFill>
                <a:srgbClr val="123458"/>
              </a:solidFill>
              <a:latin typeface="Arial"/>
              <a:cs typeface="Arial"/>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t>18</a:t>
            </a:fld>
            <a:endParaRPr lang="en-US"/>
          </a:p>
        </p:txBody>
      </p:sp>
    </p:spTree>
    <p:extLst>
      <p:ext uri="{BB962C8B-B14F-4D97-AF65-F5344CB8AC3E}">
        <p14:creationId xmlns:p14="http://schemas.microsoft.com/office/powerpoint/2010/main" val="3759710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t>19</a:t>
            </a:fld>
            <a:endParaRPr lang="en-US"/>
          </a:p>
        </p:txBody>
      </p:sp>
    </p:spTree>
    <p:extLst>
      <p:ext uri="{BB962C8B-B14F-4D97-AF65-F5344CB8AC3E}">
        <p14:creationId xmlns:p14="http://schemas.microsoft.com/office/powerpoint/2010/main" val="40317663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63" rtl="0" eaLnBrk="1" fontAlgn="auto" latinLnBrk="0" hangingPunct="1">
              <a:lnSpc>
                <a:spcPct val="90000"/>
              </a:lnSpc>
              <a:spcBef>
                <a:spcPts val="0"/>
              </a:spcBef>
              <a:spcAft>
                <a:spcPts val="333"/>
              </a:spcAft>
              <a:buClrTx/>
              <a:buSzTx/>
              <a:buFontTx/>
              <a:buNone/>
              <a:tabLst/>
              <a:defRPr/>
            </a:pPr>
            <a:r>
              <a:rPr lang="en-US" sz="900" dirty="0" smtClean="0">
                <a:solidFill>
                  <a:srgbClr val="123458"/>
                </a:solidFill>
                <a:latin typeface="Arial"/>
                <a:cs typeface="Arial"/>
              </a:rPr>
              <a:t>At runtime, each </a:t>
            </a:r>
            <a:r>
              <a:rPr lang="en-US" sz="900" dirty="0" err="1" smtClean="0">
                <a:solidFill>
                  <a:srgbClr val="123458"/>
                </a:solidFill>
                <a:latin typeface="Arial"/>
                <a:cs typeface="Arial"/>
              </a:rPr>
              <a:t>Xamarin.Forms</a:t>
            </a:r>
            <a:r>
              <a:rPr lang="en-US" sz="900" dirty="0" smtClean="0">
                <a:solidFill>
                  <a:srgbClr val="123458"/>
                </a:solidFill>
                <a:latin typeface="Arial"/>
                <a:cs typeface="Arial"/>
              </a:rPr>
              <a:t> page and its controls are mapped to platform-specific native user interface elements</a:t>
            </a:r>
          </a:p>
          <a:p>
            <a:pPr marL="0" marR="0" indent="0" algn="l" defTabSz="914363" rtl="0" eaLnBrk="1" fontAlgn="auto" latinLnBrk="0" hangingPunct="1">
              <a:lnSpc>
                <a:spcPct val="90000"/>
              </a:lnSpc>
              <a:spcBef>
                <a:spcPts val="0"/>
              </a:spcBef>
              <a:spcAft>
                <a:spcPts val="333"/>
              </a:spcAft>
              <a:buClrTx/>
              <a:buSzTx/>
              <a:buFontTx/>
              <a:buNone/>
              <a:tabLst/>
              <a:defRPr/>
            </a:pPr>
            <a:r>
              <a:rPr lang="en-US" sz="900" dirty="0" smtClean="0">
                <a:solidFill>
                  <a:srgbClr val="123458"/>
                </a:solidFill>
                <a:latin typeface="Arial"/>
                <a:cs typeface="Arial"/>
              </a:rPr>
              <a:t>Use a single API to generate native, platform-specific user interfaces</a:t>
            </a:r>
          </a:p>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20</a:t>
            </a:fld>
            <a:endParaRPr lang="en-US"/>
          </a:p>
        </p:txBody>
      </p:sp>
    </p:spTree>
    <p:extLst>
      <p:ext uri="{BB962C8B-B14F-4D97-AF65-F5344CB8AC3E}">
        <p14:creationId xmlns:p14="http://schemas.microsoft.com/office/powerpoint/2010/main" val="2805428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baseline="0" dirty="0" smtClean="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6/3/2015 12:16 AM</a:t>
            </a:fld>
            <a:endParaRPr lang="en-US" dirty="0"/>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pPr/>
              <a:t>3</a:t>
            </a:fld>
            <a:endParaRPr lang="en-US" dirty="0"/>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41810864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21</a:t>
            </a:fld>
            <a:endParaRPr lang="en-US"/>
          </a:p>
        </p:txBody>
      </p:sp>
    </p:spTree>
    <p:extLst>
      <p:ext uri="{BB962C8B-B14F-4D97-AF65-F5344CB8AC3E}">
        <p14:creationId xmlns:p14="http://schemas.microsoft.com/office/powerpoint/2010/main" val="24929737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22</a:t>
            </a:fld>
            <a:endParaRPr lang="en-US"/>
          </a:p>
        </p:txBody>
      </p:sp>
    </p:spTree>
    <p:extLst>
      <p:ext uri="{BB962C8B-B14F-4D97-AF65-F5344CB8AC3E}">
        <p14:creationId xmlns:p14="http://schemas.microsoft.com/office/powerpoint/2010/main" val="33988649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t>23</a:t>
            </a:fld>
            <a:endParaRPr lang="en-US"/>
          </a:p>
        </p:txBody>
      </p:sp>
    </p:spTree>
    <p:extLst>
      <p:ext uri="{BB962C8B-B14F-4D97-AF65-F5344CB8AC3E}">
        <p14:creationId xmlns:p14="http://schemas.microsoft.com/office/powerpoint/2010/main" val="30296877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15824400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baseline="0" dirty="0" smtClean="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6/3/2015 12:16 AM</a:t>
            </a:fld>
            <a:endParaRPr lang="en-US" dirty="0"/>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pPr/>
              <a:t>25</a:t>
            </a:fld>
            <a:endParaRPr lang="en-US" dirty="0"/>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2144145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26</a:t>
            </a:fld>
            <a:endParaRPr lang="en-US"/>
          </a:p>
        </p:txBody>
      </p:sp>
    </p:spTree>
    <p:extLst>
      <p:ext uri="{BB962C8B-B14F-4D97-AF65-F5344CB8AC3E}">
        <p14:creationId xmlns:p14="http://schemas.microsoft.com/office/powerpoint/2010/main" val="37860095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27</a:t>
            </a:fld>
            <a:endParaRPr lang="en-US"/>
          </a:p>
        </p:txBody>
      </p:sp>
    </p:spTree>
    <p:extLst>
      <p:ext uri="{BB962C8B-B14F-4D97-AF65-F5344CB8AC3E}">
        <p14:creationId xmlns:p14="http://schemas.microsoft.com/office/powerpoint/2010/main" val="19418792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28</a:t>
            </a:fld>
            <a:endParaRPr lang="en-US"/>
          </a:p>
        </p:txBody>
      </p:sp>
    </p:spTree>
    <p:extLst>
      <p:ext uri="{BB962C8B-B14F-4D97-AF65-F5344CB8AC3E}">
        <p14:creationId xmlns:p14="http://schemas.microsoft.com/office/powerpoint/2010/main" val="8729523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baseline="0" dirty="0" smtClean="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6/3/2015 12:16 AM</a:t>
            </a:fld>
            <a:endParaRPr lang="en-US" dirty="0"/>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pPr/>
              <a:t>29</a:t>
            </a:fld>
            <a:endParaRPr lang="en-US" dirty="0"/>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9179885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30</a:t>
            </a:fld>
            <a:endParaRPr lang="en-US"/>
          </a:p>
        </p:txBody>
      </p:sp>
    </p:spTree>
    <p:extLst>
      <p:ext uri="{BB962C8B-B14F-4D97-AF65-F5344CB8AC3E}">
        <p14:creationId xmlns:p14="http://schemas.microsoft.com/office/powerpoint/2010/main" val="6724323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u="none" strike="noStrike" kern="1200" dirty="0" smtClean="0">
                <a:solidFill>
                  <a:schemeClr val="tx1"/>
                </a:solidFill>
                <a:effectLst/>
                <a:latin typeface="+mn-lt"/>
                <a:ea typeface="+mn-ea"/>
                <a:cs typeface="+mn-cs"/>
              </a:rPr>
              <a:t>Xamarin has</a:t>
            </a:r>
            <a:r>
              <a:rPr lang="en-US" sz="1200" u="none" strike="noStrike" kern="1200" baseline="0" dirty="0" smtClean="0">
                <a:solidFill>
                  <a:schemeClr val="tx1"/>
                </a:solidFill>
                <a:effectLst/>
                <a:latin typeface="+mn-lt"/>
                <a:ea typeface="+mn-ea"/>
                <a:cs typeface="+mn-cs"/>
              </a:rPr>
              <a:t> made it possible for .NET developers to create native cross platform mobile apps using C#, extending the .NET developer‘s reach to 2.6 billion devices around the world.</a:t>
            </a:r>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t>4</a:t>
            </a:fld>
            <a:endParaRPr lang="en-US"/>
          </a:p>
        </p:txBody>
      </p:sp>
    </p:spTree>
    <p:extLst>
      <p:ext uri="{BB962C8B-B14F-4D97-AF65-F5344CB8AC3E}">
        <p14:creationId xmlns:p14="http://schemas.microsoft.com/office/powerpoint/2010/main" val="41372044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baseline="0" dirty="0" smtClean="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6/3/2015 8:13 AM</a:t>
            </a:fld>
            <a:endParaRPr lang="en-US" dirty="0"/>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pPr/>
              <a:t>31</a:t>
            </a:fld>
            <a:endParaRPr lang="en-US" dirty="0"/>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2197134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3" rtl="0" eaLnBrk="1" fontAlgn="auto" latinLnBrk="0" hangingPunct="1">
              <a:lnSpc>
                <a:spcPct val="90000"/>
              </a:lnSpc>
              <a:spcBef>
                <a:spcPts val="0"/>
              </a:spcBef>
              <a:spcAft>
                <a:spcPts val="333"/>
              </a:spcAft>
              <a:buClrTx/>
              <a:buSzTx/>
              <a:buFontTx/>
              <a:buNone/>
              <a:tabLst/>
              <a:defRPr/>
            </a:pPr>
            <a:r>
              <a:rPr lang="en-US" sz="1200" dirty="0" err="1" smtClean="0">
                <a:solidFill>
                  <a:srgbClr val="123458"/>
                </a:solidFill>
                <a:latin typeface="Arial"/>
                <a:cs typeface="Arial"/>
              </a:rPr>
              <a:t>Xamarin</a:t>
            </a:r>
            <a:r>
              <a:rPr lang="en-US" sz="1200" dirty="0" smtClean="0">
                <a:solidFill>
                  <a:srgbClr val="123458"/>
                </a:solidFill>
                <a:latin typeface="Arial"/>
                <a:cs typeface="Arial"/>
              </a:rPr>
              <a:t> delivers fully native user interfaces and app functionality</a:t>
            </a:r>
          </a:p>
          <a:p>
            <a:pPr marL="0" marR="0" lvl="0" indent="0" algn="l" defTabSz="914363" rtl="0" eaLnBrk="1" fontAlgn="auto" latinLnBrk="0" hangingPunct="1">
              <a:lnSpc>
                <a:spcPct val="90000"/>
              </a:lnSpc>
              <a:spcBef>
                <a:spcPts val="0"/>
              </a:spcBef>
              <a:spcAft>
                <a:spcPts val="333"/>
              </a:spcAft>
              <a:buClrTx/>
              <a:buSzTx/>
              <a:buFontTx/>
              <a:buNone/>
              <a:tabLst/>
              <a:defRPr/>
            </a:pPr>
            <a:r>
              <a:rPr lang="en-US" sz="1200" dirty="0" smtClean="0">
                <a:solidFill>
                  <a:srgbClr val="123458"/>
                </a:solidFill>
                <a:latin typeface="Arial"/>
                <a:cs typeface="Arial"/>
              </a:rPr>
              <a:t>Complete access to 100% of the native APIs for iOS, Android and Windows in C#</a:t>
            </a:r>
          </a:p>
          <a:p>
            <a:pPr marL="0" marR="0" lvl="0" indent="0" algn="l" defTabSz="914363" rtl="0" eaLnBrk="1" fontAlgn="auto" latinLnBrk="0" hangingPunct="1">
              <a:lnSpc>
                <a:spcPct val="90000"/>
              </a:lnSpc>
              <a:spcBef>
                <a:spcPts val="0"/>
              </a:spcBef>
              <a:spcAft>
                <a:spcPts val="333"/>
              </a:spcAft>
              <a:buClrTx/>
              <a:buSzTx/>
              <a:buFontTx/>
              <a:buNone/>
              <a:tabLst/>
              <a:defRPr/>
            </a:pPr>
            <a:r>
              <a:rPr lang="en-US" sz="1200" dirty="0" smtClean="0">
                <a:solidFill>
                  <a:srgbClr val="123458"/>
                </a:solidFill>
                <a:latin typeface="Arial"/>
                <a:cs typeface="Arial"/>
              </a:rPr>
              <a:t>Up to date with latest SDKs and OS releases</a:t>
            </a:r>
          </a:p>
          <a:p>
            <a:pPr marL="0" marR="0" lvl="0" indent="0" algn="l" defTabSz="914363" rtl="0" eaLnBrk="1" fontAlgn="auto" latinLnBrk="0" hangingPunct="1">
              <a:lnSpc>
                <a:spcPct val="90000"/>
              </a:lnSpc>
              <a:spcBef>
                <a:spcPts val="0"/>
              </a:spcBef>
              <a:spcAft>
                <a:spcPts val="333"/>
              </a:spcAft>
              <a:buClrTx/>
              <a:buSzTx/>
              <a:buFontTx/>
              <a:buNone/>
              <a:tabLst/>
              <a:defRPr/>
            </a:pPr>
            <a:r>
              <a:rPr lang="en-US" sz="1200" dirty="0" smtClean="0">
                <a:solidFill>
                  <a:srgbClr val="123458"/>
                </a:solidFill>
                <a:latin typeface="Arial"/>
                <a:cs typeface="Arial"/>
              </a:rPr>
              <a:t>Share app logic and UI code across device platforms</a:t>
            </a:r>
          </a:p>
          <a:p>
            <a:pPr marL="0" marR="0" lvl="0" indent="0" algn="l" defTabSz="914363" rtl="0" eaLnBrk="1" fontAlgn="auto" latinLnBrk="0" hangingPunct="1">
              <a:lnSpc>
                <a:spcPct val="90000"/>
              </a:lnSpc>
              <a:spcBef>
                <a:spcPts val="0"/>
              </a:spcBef>
              <a:spcAft>
                <a:spcPts val="333"/>
              </a:spcAft>
              <a:buClrTx/>
              <a:buSzTx/>
              <a:buFontTx/>
              <a:buNone/>
              <a:tabLst/>
              <a:defRPr/>
            </a:pPr>
            <a:endParaRPr lang="en-US" sz="1200" dirty="0" smtClean="0">
              <a:solidFill>
                <a:srgbClr val="123458"/>
              </a:solidFill>
              <a:latin typeface="Arial"/>
              <a:cs typeface="Arial"/>
            </a:endParaRPr>
          </a:p>
          <a:p>
            <a:pPr lvl="0"/>
            <a:r>
              <a:rPr lang="en-US" sz="1200" u="none" strike="noStrike" kern="1200" dirty="0" smtClean="0">
                <a:solidFill>
                  <a:schemeClr val="tx1"/>
                </a:solidFill>
                <a:effectLst/>
                <a:latin typeface="+mn-lt"/>
                <a:ea typeface="+mn-ea"/>
                <a:cs typeface="+mn-cs"/>
              </a:rPr>
              <a:t>iOS: Xamarin now supports </a:t>
            </a:r>
            <a:r>
              <a:rPr lang="en-US" sz="1200" u="none" strike="noStrike" kern="1200" dirty="0" err="1" smtClean="0">
                <a:solidFill>
                  <a:schemeClr val="tx1"/>
                </a:solidFill>
                <a:effectLst/>
                <a:latin typeface="+mn-lt"/>
                <a:ea typeface="+mn-ea"/>
                <a:cs typeface="+mn-cs"/>
              </a:rPr>
              <a:t>HealthKit</a:t>
            </a:r>
            <a:r>
              <a:rPr lang="en-US" sz="1200" u="none" strike="noStrike" kern="1200" dirty="0" smtClean="0">
                <a:solidFill>
                  <a:schemeClr val="tx1"/>
                </a:solidFill>
                <a:effectLst/>
                <a:latin typeface="+mn-lt"/>
                <a:ea typeface="+mn-ea"/>
                <a:cs typeface="+mn-cs"/>
              </a:rPr>
              <a:t>, </a:t>
            </a:r>
            <a:r>
              <a:rPr lang="en-US" sz="1200" u="none" strike="noStrike" kern="1200" dirty="0" err="1" smtClean="0">
                <a:solidFill>
                  <a:schemeClr val="tx1"/>
                </a:solidFill>
                <a:effectLst/>
                <a:latin typeface="+mn-lt"/>
                <a:ea typeface="+mn-ea"/>
                <a:cs typeface="+mn-cs"/>
              </a:rPr>
              <a:t>PhotoKit</a:t>
            </a:r>
            <a:r>
              <a:rPr lang="en-US" sz="1200" u="none" strike="noStrike" kern="1200" dirty="0" smtClean="0">
                <a:solidFill>
                  <a:schemeClr val="tx1"/>
                </a:solidFill>
                <a:effectLst/>
                <a:latin typeface="+mn-lt"/>
                <a:ea typeface="+mn-ea"/>
                <a:cs typeface="+mn-cs"/>
              </a:rPr>
              <a:t>, </a:t>
            </a:r>
            <a:r>
              <a:rPr lang="en-US" sz="1200" u="none" strike="noStrike" kern="1200" dirty="0" err="1" smtClean="0">
                <a:solidFill>
                  <a:schemeClr val="tx1"/>
                </a:solidFill>
                <a:effectLst/>
                <a:latin typeface="+mn-lt"/>
                <a:ea typeface="+mn-ea"/>
                <a:cs typeface="+mn-cs"/>
              </a:rPr>
              <a:t>HomeKit</a:t>
            </a:r>
            <a:r>
              <a:rPr lang="en-US" sz="1200" u="none" strike="noStrike" kern="1200" dirty="0" smtClean="0">
                <a:solidFill>
                  <a:schemeClr val="tx1"/>
                </a:solidFill>
                <a:effectLst/>
                <a:latin typeface="+mn-lt"/>
                <a:ea typeface="+mn-ea"/>
                <a:cs typeface="+mn-cs"/>
              </a:rPr>
              <a:t>, </a:t>
            </a:r>
            <a:r>
              <a:rPr lang="en-US" sz="1200" u="none" strike="noStrike" kern="1200" dirty="0" err="1" smtClean="0">
                <a:solidFill>
                  <a:schemeClr val="tx1"/>
                </a:solidFill>
                <a:effectLst/>
                <a:latin typeface="+mn-lt"/>
                <a:ea typeface="+mn-ea"/>
                <a:cs typeface="+mn-cs"/>
              </a:rPr>
              <a:t>etc</a:t>
            </a:r>
            <a:r>
              <a:rPr lang="en-US" sz="1200" u="none" strike="noStrike" kern="1200" baseline="0" dirty="0" smtClean="0">
                <a:solidFill>
                  <a:schemeClr val="tx1"/>
                </a:solidFill>
                <a:effectLst/>
                <a:latin typeface="+mn-lt"/>
                <a:ea typeface="+mn-ea"/>
                <a:cs typeface="+mn-cs"/>
              </a:rPr>
              <a:t> (September</a:t>
            </a:r>
            <a:r>
              <a:rPr lang="en-US" sz="1200" u="none" strike="noStrike" kern="1200" dirty="0" smtClean="0">
                <a:solidFill>
                  <a:schemeClr val="tx1"/>
                </a:solidFill>
                <a:effectLst/>
                <a:latin typeface="+mn-lt"/>
                <a:ea typeface="+mn-ea"/>
                <a:cs typeface="+mn-cs"/>
              </a:rPr>
              <a:t> 2014) and </a:t>
            </a:r>
            <a:r>
              <a:rPr lang="en-US" sz="1200" u="none" strike="noStrike" kern="1200" dirty="0" err="1" smtClean="0">
                <a:solidFill>
                  <a:schemeClr val="tx1"/>
                </a:solidFill>
                <a:effectLst/>
                <a:latin typeface="+mn-lt"/>
                <a:ea typeface="+mn-ea"/>
                <a:cs typeface="+mn-cs"/>
              </a:rPr>
              <a:t>WatchKit</a:t>
            </a:r>
            <a:r>
              <a:rPr lang="en-US" sz="1200" u="none" strike="noStrike" kern="1200" dirty="0" smtClean="0">
                <a:solidFill>
                  <a:schemeClr val="tx1"/>
                </a:solidFill>
                <a:effectLst/>
                <a:latin typeface="+mn-lt"/>
                <a:ea typeface="+mn-ea"/>
                <a:cs typeface="+mn-cs"/>
              </a:rPr>
              <a:t> (January</a:t>
            </a:r>
            <a:r>
              <a:rPr lang="en-US" sz="1200" u="none" strike="noStrike" kern="1200" baseline="0" dirty="0" smtClean="0">
                <a:solidFill>
                  <a:schemeClr val="tx1"/>
                </a:solidFill>
                <a:effectLst/>
                <a:latin typeface="+mn-lt"/>
                <a:ea typeface="+mn-ea"/>
                <a:cs typeface="+mn-cs"/>
              </a:rPr>
              <a:t> 20</a:t>
            </a:r>
            <a:r>
              <a:rPr lang="en-US" sz="1200" u="none" strike="noStrike" kern="1200" baseline="30000" dirty="0" smtClean="0">
                <a:solidFill>
                  <a:schemeClr val="tx1"/>
                </a:solidFill>
                <a:effectLst/>
                <a:latin typeface="+mn-lt"/>
                <a:ea typeface="+mn-ea"/>
                <a:cs typeface="+mn-cs"/>
              </a:rPr>
              <a:t>th,</a:t>
            </a:r>
            <a:r>
              <a:rPr lang="en-US" sz="1200" u="none" strike="noStrike" kern="1200" baseline="0" dirty="0" smtClean="0">
                <a:solidFill>
                  <a:schemeClr val="tx1"/>
                </a:solidFill>
                <a:effectLst/>
                <a:latin typeface="+mn-lt"/>
                <a:ea typeface="+mn-ea"/>
                <a:cs typeface="+mn-cs"/>
              </a:rPr>
              <a:t> 2015 preview released)</a:t>
            </a:r>
            <a:r>
              <a:rPr lang="en-US" sz="1200" u="none" strike="noStrike" kern="1200" dirty="0" smtClean="0">
                <a:solidFill>
                  <a:schemeClr val="tx1"/>
                </a:solidFill>
                <a:effectLst/>
                <a:latin typeface="+mn-lt"/>
                <a:ea typeface="+mn-ea"/>
                <a:cs typeface="+mn-cs"/>
              </a:rPr>
              <a:t>.  Unified API with 64-bit support. </a:t>
            </a:r>
          </a:p>
          <a:p>
            <a:pPr lvl="0"/>
            <a:r>
              <a:rPr lang="en-US" sz="1200" u="none" strike="noStrike" kern="1200" dirty="0" smtClean="0">
                <a:solidFill>
                  <a:schemeClr val="tx1"/>
                </a:solidFill>
                <a:effectLst/>
                <a:latin typeface="+mn-lt"/>
                <a:ea typeface="+mn-ea"/>
                <a:cs typeface="+mn-cs"/>
              </a:rPr>
              <a:t>Android: Android Support v7 </a:t>
            </a:r>
            <a:r>
              <a:rPr lang="en-US" sz="1200" u="none" strike="noStrike" kern="1200" dirty="0" err="1" smtClean="0">
                <a:solidFill>
                  <a:schemeClr val="tx1"/>
                </a:solidFill>
                <a:effectLst/>
                <a:latin typeface="+mn-lt"/>
                <a:ea typeface="+mn-ea"/>
                <a:cs typeface="+mn-cs"/>
              </a:rPr>
              <a:t>AppCompat</a:t>
            </a:r>
            <a:r>
              <a:rPr lang="en-US" sz="1200" u="none" strike="noStrike" kern="1200" dirty="0" smtClean="0">
                <a:solidFill>
                  <a:schemeClr val="tx1"/>
                </a:solidFill>
                <a:effectLst/>
                <a:latin typeface="+mn-lt"/>
                <a:ea typeface="+mn-ea"/>
                <a:cs typeface="+mn-cs"/>
              </a:rPr>
              <a:t>, Android Wear UI, Android 5.0</a:t>
            </a:r>
            <a:r>
              <a:rPr lang="en-US" sz="1200" u="none" strike="noStrike" kern="1200" baseline="0" dirty="0" smtClean="0">
                <a:solidFill>
                  <a:schemeClr val="tx1"/>
                </a:solidFill>
                <a:effectLst/>
                <a:latin typeface="+mn-lt"/>
                <a:ea typeface="+mn-ea"/>
                <a:cs typeface="+mn-cs"/>
              </a:rPr>
              <a:t> (Lollipop)</a:t>
            </a:r>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t>5</a:t>
            </a:fld>
            <a:endParaRPr lang="en-US"/>
          </a:p>
        </p:txBody>
      </p:sp>
    </p:spTree>
    <p:extLst>
      <p:ext uri="{BB962C8B-B14F-4D97-AF65-F5344CB8AC3E}">
        <p14:creationId xmlns:p14="http://schemas.microsoft.com/office/powerpoint/2010/main" val="1840349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BBD7D81-D864-B349-9FB4-613ED1F9D755}" type="slidenum">
              <a:rPr lang="en-US" smtClean="0"/>
              <a:t>6</a:t>
            </a:fld>
            <a:endParaRPr lang="en-US"/>
          </a:p>
        </p:txBody>
      </p:sp>
    </p:spTree>
    <p:extLst>
      <p:ext uri="{BB962C8B-B14F-4D97-AF65-F5344CB8AC3E}">
        <p14:creationId xmlns:p14="http://schemas.microsoft.com/office/powerpoint/2010/main" val="35373134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normAutofit/>
          </a:bodyPr>
          <a:lstStyle/>
          <a:p>
            <a:endParaRPr lang="en-US" baseline="0" dirty="0" smtClean="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6/3/2015 12:16 AM</a:t>
            </a:fld>
            <a:endParaRPr lang="en-US" dirty="0"/>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pPr/>
              <a:t>7</a:t>
            </a:fld>
            <a:endParaRPr lang="en-US" dirty="0"/>
          </a:p>
        </p:txBody>
      </p:sp>
      <p:sp>
        <p:nvSpPr>
          <p:cNvPr id="8" name="Footer Placeholder 3"/>
          <p:cNvSpPr>
            <a:spLocks noGrp="1"/>
          </p:cNvSpPr>
          <p:nvPr>
            <p:ph type="ftr" sz="quarter" idx="4"/>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latin typeface="Segoe UI" pitchFamily="34" charset="0"/>
              </a:rPr>
            </a:br>
            <a:r>
              <a:rPr lang="en-US" sz="500" dirty="0" smtClean="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3186412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t>8</a:t>
            </a:fld>
            <a:endParaRPr lang="en-US"/>
          </a:p>
        </p:txBody>
      </p:sp>
    </p:spTree>
    <p:extLst>
      <p:ext uri="{BB962C8B-B14F-4D97-AF65-F5344CB8AC3E}">
        <p14:creationId xmlns:p14="http://schemas.microsoft.com/office/powerpoint/2010/main" val="38343473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t>9</a:t>
            </a:fld>
            <a:endParaRPr lang="en-US"/>
          </a:p>
        </p:txBody>
      </p:sp>
    </p:spTree>
    <p:extLst>
      <p:ext uri="{BB962C8B-B14F-4D97-AF65-F5344CB8AC3E}">
        <p14:creationId xmlns:p14="http://schemas.microsoft.com/office/powerpoint/2010/main" val="3547175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sz="120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ABBD7D81-D864-B349-9FB4-613ED1F9D755}" type="slidenum">
              <a:rPr lang="en-US" smtClean="0"/>
              <a:t>10</a:t>
            </a:fld>
            <a:endParaRPr lang="en-US"/>
          </a:p>
        </p:txBody>
      </p:sp>
    </p:spTree>
    <p:extLst>
      <p:ext uri="{BB962C8B-B14F-4D97-AF65-F5344CB8AC3E}">
        <p14:creationId xmlns:p14="http://schemas.microsoft.com/office/powerpoint/2010/main" val="374358029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0065B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694" y="2192642"/>
            <a:ext cx="10237787" cy="914096"/>
          </a:xfrm>
        </p:spPr>
        <p:txBody>
          <a:bodyPr anchor="b" anchorCtr="0"/>
          <a:lstStyle>
            <a:lvl1pPr>
              <a:defRPr sz="6600" spc="-150" baseline="0">
                <a:solidFill>
                  <a:schemeClr val="tx1">
                    <a:alpha val="99000"/>
                  </a:schemeClr>
                </a:solidFill>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978694" y="3425825"/>
            <a:ext cx="10237787" cy="498598"/>
          </a:xfrm>
        </p:spPr>
        <p:txBody>
          <a:bodyPr>
            <a:noAutofit/>
          </a:bodyPr>
          <a:lstStyle>
            <a:lvl1pPr marL="0" indent="0">
              <a:spcBef>
                <a:spcPts val="0"/>
              </a:spcBef>
              <a:buNone/>
              <a:defRPr spc="-70" baseline="0">
                <a:solidFill>
                  <a:schemeClr val="tx2">
                    <a:lumMod val="40000"/>
                    <a:lumOff val="60000"/>
                    <a:alpha val="99000"/>
                  </a:schemeClr>
                </a:solidFill>
                <a:latin typeface="+mj-lt"/>
              </a:defRPr>
            </a:lvl1pPr>
          </a:lstStyle>
          <a:p>
            <a:pPr lvl="0"/>
            <a:r>
              <a:rPr lang="en-US" dirty="0" smtClean="0"/>
              <a:t>Speaker Title</a:t>
            </a:r>
            <a:endParaRPr lang="en-US" dirty="0"/>
          </a:p>
        </p:txBody>
      </p:sp>
      <p:sp>
        <p:nvSpPr>
          <p:cNvPr id="452" name="Rectangle 451"/>
          <p:cNvSpPr/>
          <p:nvPr userDrawn="1"/>
        </p:nvSpPr>
        <p:spPr bwMode="auto">
          <a:xfrm>
            <a:off x="9847978" y="-160540"/>
            <a:ext cx="1828800" cy="1828800"/>
          </a:xfrm>
          <a:prstGeom prst="rect">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3" name="Rectangle 452"/>
          <p:cNvSpPr/>
          <p:nvPr userDrawn="1"/>
        </p:nvSpPr>
        <p:spPr bwMode="auto">
          <a:xfrm>
            <a:off x="9262520" y="1298576"/>
            <a:ext cx="1170916" cy="1170916"/>
          </a:xfrm>
          <a:prstGeom prst="rect">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4" name="Rectangle 453"/>
          <p:cNvSpPr/>
          <p:nvPr userDrawn="1"/>
        </p:nvSpPr>
        <p:spPr bwMode="auto">
          <a:xfrm>
            <a:off x="9262520" y="-160540"/>
            <a:ext cx="875010" cy="875010"/>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5" name="Rectangle 454"/>
          <p:cNvSpPr/>
          <p:nvPr userDrawn="1"/>
        </p:nvSpPr>
        <p:spPr bwMode="auto">
          <a:xfrm>
            <a:off x="8219107" y="1423060"/>
            <a:ext cx="665432" cy="665432"/>
          </a:xfrm>
          <a:prstGeom prst="rect">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6" name="Rectangle 455"/>
          <p:cNvSpPr/>
          <p:nvPr userDrawn="1"/>
        </p:nvSpPr>
        <p:spPr bwMode="auto">
          <a:xfrm>
            <a:off x="9262520" y="5753556"/>
            <a:ext cx="1170916" cy="1170916"/>
          </a:xfrm>
          <a:prstGeom prst="rect">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7" name="Rectangle 456"/>
          <p:cNvSpPr/>
          <p:nvPr userDrawn="1"/>
        </p:nvSpPr>
        <p:spPr bwMode="auto">
          <a:xfrm>
            <a:off x="10527822" y="5081417"/>
            <a:ext cx="773912" cy="773912"/>
          </a:xfrm>
          <a:prstGeom prst="rect">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8" name="Rectangle 457"/>
          <p:cNvSpPr/>
          <p:nvPr userDrawn="1"/>
        </p:nvSpPr>
        <p:spPr bwMode="auto">
          <a:xfrm>
            <a:off x="11216481" y="5610291"/>
            <a:ext cx="316712" cy="316712"/>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59" name="Rectangle 458"/>
          <p:cNvSpPr/>
          <p:nvPr userDrawn="1"/>
        </p:nvSpPr>
        <p:spPr bwMode="auto">
          <a:xfrm>
            <a:off x="10194194" y="6086095"/>
            <a:ext cx="2361286" cy="2361286"/>
          </a:xfrm>
          <a:prstGeom prst="rect">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0" name="Rectangle 459"/>
          <p:cNvSpPr/>
          <p:nvPr userDrawn="1"/>
        </p:nvSpPr>
        <p:spPr bwMode="auto">
          <a:xfrm>
            <a:off x="681947" y="442110"/>
            <a:ext cx="1255574" cy="1255574"/>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1" name="Rectangle 460"/>
          <p:cNvSpPr/>
          <p:nvPr userDrawn="1"/>
        </p:nvSpPr>
        <p:spPr bwMode="auto">
          <a:xfrm>
            <a:off x="1866442" y="-160540"/>
            <a:ext cx="513190" cy="513190"/>
          </a:xfrm>
          <a:prstGeom prst="rect">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2" name="Rectangle 461"/>
          <p:cNvSpPr/>
          <p:nvPr userDrawn="1"/>
        </p:nvSpPr>
        <p:spPr bwMode="auto">
          <a:xfrm>
            <a:off x="11749866" y="1234418"/>
            <a:ext cx="244474" cy="244474"/>
          </a:xfrm>
          <a:prstGeom prst="rect">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3" name="Rectangle 462"/>
          <p:cNvSpPr/>
          <p:nvPr userDrawn="1"/>
        </p:nvSpPr>
        <p:spPr bwMode="auto">
          <a:xfrm>
            <a:off x="5824555" y="1918422"/>
            <a:ext cx="875010" cy="875010"/>
          </a:xfrm>
          <a:prstGeom prst="rect">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4" name="Rectangle 463"/>
          <p:cNvSpPr/>
          <p:nvPr userDrawn="1"/>
        </p:nvSpPr>
        <p:spPr bwMode="auto">
          <a:xfrm>
            <a:off x="4973451" y="5410281"/>
            <a:ext cx="603404" cy="603404"/>
          </a:xfrm>
          <a:prstGeom prst="rect">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65" name="Rectangle 464"/>
          <p:cNvSpPr/>
          <p:nvPr userDrawn="1"/>
        </p:nvSpPr>
        <p:spPr bwMode="auto">
          <a:xfrm>
            <a:off x="5629432" y="4681875"/>
            <a:ext cx="1030108" cy="1030108"/>
          </a:xfrm>
          <a:prstGeom prst="rect">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15600" y="6309360"/>
            <a:ext cx="1280160" cy="354178"/>
          </a:xfrm>
          <a:prstGeom prst="rect">
            <a:avLst/>
          </a:prstGeom>
        </p:spPr>
      </p:pic>
    </p:spTree>
    <p:extLst>
      <p:ext uri="{BB962C8B-B14F-4D97-AF65-F5344CB8AC3E}">
        <p14:creationId xmlns:p14="http://schemas.microsoft.com/office/powerpoint/2010/main" val="745642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Rectangle 2"/>
          <p:cNvSpPr/>
          <p:nvPr userDrawn="1"/>
        </p:nvSpPr>
        <p:spPr bwMode="hidden">
          <a:xfrm flipV="1">
            <a:off x="0" y="0"/>
            <a:ext cx="12188825" cy="115594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solidFill>
                <a:schemeClr val="tx1">
                  <a:alpha val="99000"/>
                </a:schemeClr>
              </a:solidFill>
              <a:ea typeface="Segoe UI" pitchFamily="34" charset="0"/>
              <a:cs typeface="Segoe UI" pitchFamily="34" charset="0"/>
            </a:endParaRPr>
          </a:p>
        </p:txBody>
      </p:sp>
      <p:sp>
        <p:nvSpPr>
          <p:cNvPr id="2" name="Title 1"/>
          <p:cNvSpPr>
            <a:spLocks noGrp="1"/>
          </p:cNvSpPr>
          <p:nvPr>
            <p:ph type="title" hasCustomPrompt="1"/>
          </p:nvPr>
        </p:nvSpPr>
        <p:spPr/>
        <p:txBody>
          <a:bodyPr>
            <a:normAutofit/>
          </a:bodyPr>
          <a:lstStyle>
            <a:lvl1pPr>
              <a:defRPr>
                <a:solidFill>
                  <a:schemeClr val="tx1">
                    <a:alpha val="99000"/>
                  </a:schemeClr>
                </a:solidFill>
              </a:defRPr>
            </a:lvl1pPr>
          </a:lstStyle>
          <a:p>
            <a:r>
              <a:rPr lang="en-US" dirty="0" smtClean="0"/>
              <a:t>Slide for Developer Code</a:t>
            </a:r>
            <a:endParaRPr lang="en-US" dirty="0"/>
          </a:p>
        </p:txBody>
      </p:sp>
      <p:sp>
        <p:nvSpPr>
          <p:cNvPr id="5" name="Text Placeholder 4"/>
          <p:cNvSpPr>
            <a:spLocks noGrp="1"/>
          </p:cNvSpPr>
          <p:nvPr>
            <p:ph type="body" sz="quarter" idx="10"/>
          </p:nvPr>
        </p:nvSpPr>
        <p:spPr>
          <a:xfrm>
            <a:off x="518318" y="1447800"/>
            <a:ext cx="11152188" cy="5181600"/>
          </a:xfrm>
        </p:spPr>
        <p:txBody>
          <a:bodyPr/>
          <a:lstStyle>
            <a:lvl1pPr marL="0" indent="0">
              <a:buNone/>
              <a:defRPr sz="3200">
                <a:gradFill>
                  <a:gsLst>
                    <a:gs pos="1250">
                      <a:srgbClr val="000000"/>
                    </a:gs>
                    <a:gs pos="100000">
                      <a:srgbClr val="000000"/>
                    </a:gs>
                  </a:gsLst>
                  <a:lin ang="5400000" scaled="0"/>
                </a:gradFill>
                <a:latin typeface="+mn-lt"/>
                <a:cs typeface="Consolas" pitchFamily="49" charset="0"/>
              </a:defRPr>
            </a:lvl1pPr>
            <a:lvl2pPr marL="339725" indent="0">
              <a:buNone/>
              <a:defRPr>
                <a:gradFill>
                  <a:gsLst>
                    <a:gs pos="1250">
                      <a:srgbClr val="000000"/>
                    </a:gs>
                    <a:gs pos="100000">
                      <a:srgbClr val="000000"/>
                    </a:gs>
                  </a:gsLst>
                  <a:lin ang="5400000" scaled="0"/>
                </a:gradFill>
                <a:latin typeface="+mn-lt"/>
                <a:cs typeface="Consolas" pitchFamily="49" charset="0"/>
              </a:defRPr>
            </a:lvl2pPr>
            <a:lvl3pPr marL="573088" indent="0">
              <a:buNone/>
              <a:defRPr>
                <a:gradFill>
                  <a:gsLst>
                    <a:gs pos="1250">
                      <a:srgbClr val="000000"/>
                    </a:gs>
                    <a:gs pos="100000">
                      <a:srgbClr val="000000"/>
                    </a:gs>
                  </a:gsLst>
                  <a:lin ang="5400000" scaled="0"/>
                </a:gradFill>
                <a:latin typeface="+mn-lt"/>
                <a:cs typeface="Consolas" pitchFamily="49" charset="0"/>
              </a:defRPr>
            </a:lvl3pPr>
            <a:lvl4pPr marL="798513" indent="0">
              <a:buNone/>
              <a:defRPr>
                <a:gradFill>
                  <a:gsLst>
                    <a:gs pos="1250">
                      <a:srgbClr val="000000"/>
                    </a:gs>
                    <a:gs pos="100000">
                      <a:srgbClr val="000000"/>
                    </a:gs>
                  </a:gsLst>
                  <a:lin ang="5400000" scaled="0"/>
                </a:gradFill>
                <a:latin typeface="+mn-lt"/>
                <a:cs typeface="Consolas" pitchFamily="49" charset="0"/>
              </a:defRPr>
            </a:lvl4pPr>
            <a:lvl5pPr marL="1030288" indent="0">
              <a:buNone/>
              <a:defRPr>
                <a:gradFill>
                  <a:gsLst>
                    <a:gs pos="1250">
                      <a:srgbClr val="000000"/>
                    </a:gs>
                    <a:gs pos="100000">
                      <a:srgbClr val="000000"/>
                    </a:gs>
                  </a:gsLst>
                  <a:lin ang="5400000" scaled="0"/>
                </a:gradFill>
                <a:latin typeface="+mn-lt"/>
                <a:cs typeface="Consolas"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791593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Content footer logo ">
    <p:spTree>
      <p:nvGrpSpPr>
        <p:cNvPr id="1" name=""/>
        <p:cNvGrpSpPr/>
        <p:nvPr/>
      </p:nvGrpSpPr>
      <p:grpSpPr>
        <a:xfrm>
          <a:off x="0" y="0"/>
          <a:ext cx="0" cy="0"/>
          <a:chOff x="0" y="0"/>
          <a:chExt cx="0" cy="0"/>
        </a:xfrm>
      </p:grpSpPr>
      <p:sp>
        <p:nvSpPr>
          <p:cNvPr id="2" name="Title 1"/>
          <p:cNvSpPr>
            <a:spLocks noGrp="1"/>
          </p:cNvSpPr>
          <p:nvPr>
            <p:ph type="title"/>
          </p:nvPr>
        </p:nvSpPr>
        <p:spPr>
          <a:xfrm>
            <a:off x="609441" y="318591"/>
            <a:ext cx="10969943" cy="527019"/>
          </a:xfrm>
        </p:spPr>
        <p:txBody>
          <a:bodyPr>
            <a:noAutofit/>
          </a:bodyPr>
          <a:lstStyle>
            <a:lvl1pPr algn="l">
              <a:defRPr sz="3199" b="0" i="0">
                <a:solidFill>
                  <a:srgbClr val="3C90D1"/>
                </a:solidFill>
                <a:latin typeface="Calibri"/>
                <a:cs typeface="Calibri"/>
              </a:defRPr>
            </a:lvl1pPr>
          </a:lstStyle>
          <a:p>
            <a:r>
              <a:rPr lang="en-US" dirty="0" smtClean="0"/>
              <a:t>Click to edit Master title style</a:t>
            </a:r>
            <a:endParaRPr lang="en-US" dirty="0"/>
          </a:p>
        </p:txBody>
      </p:sp>
      <p:sp>
        <p:nvSpPr>
          <p:cNvPr id="3" name="Content Placeholder 2"/>
          <p:cNvSpPr>
            <a:spLocks noGrp="1"/>
          </p:cNvSpPr>
          <p:nvPr>
            <p:ph idx="1"/>
          </p:nvPr>
        </p:nvSpPr>
        <p:spPr>
          <a:xfrm>
            <a:off x="1218882" y="1589458"/>
            <a:ext cx="10969943" cy="4398719"/>
          </a:xfrm>
        </p:spPr>
        <p:txBody>
          <a:bodyPr numCol="1" spcCol="0"/>
          <a:lstStyle>
            <a:lvl1pPr marL="380905" indent="-380905">
              <a:buSzPct val="110000"/>
              <a:buFont typeface="Wingdings" charset="2"/>
              <a:buChar char="§"/>
              <a:defRPr sz="1866"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cxnSp>
        <p:nvCxnSpPr>
          <p:cNvPr id="9" name="Straight Connector 8"/>
          <p:cNvCxnSpPr/>
          <p:nvPr userDrawn="1"/>
        </p:nvCxnSpPr>
        <p:spPr>
          <a:xfrm>
            <a:off x="609441" y="960541"/>
            <a:ext cx="10969943" cy="0"/>
          </a:xfrm>
          <a:prstGeom prst="line">
            <a:avLst/>
          </a:prstGeom>
          <a:ln>
            <a:solidFill>
              <a:srgbClr val="B7B7B7"/>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userDrawn="1"/>
        </p:nvSpPr>
        <p:spPr>
          <a:xfrm>
            <a:off x="67716" y="2624667"/>
            <a:ext cx="184731" cy="461537"/>
          </a:xfrm>
          <a:prstGeom prst="rect">
            <a:avLst/>
          </a:prstGeom>
          <a:noFill/>
        </p:spPr>
        <p:txBody>
          <a:bodyPr wrap="none" rtlCol="0">
            <a:spAutoFit/>
          </a:bodyPr>
          <a:lstStyle/>
          <a:p>
            <a:endParaRPr lang="en-US" sz="2399" dirty="0"/>
          </a:p>
        </p:txBody>
      </p:sp>
    </p:spTree>
    <p:extLst>
      <p:ext uri="{BB962C8B-B14F-4D97-AF65-F5344CB8AC3E}">
        <p14:creationId xmlns:p14="http://schemas.microsoft.com/office/powerpoint/2010/main" val="271410168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Content with Caption">
    <p:spTree>
      <p:nvGrpSpPr>
        <p:cNvPr id="1" name=""/>
        <p:cNvGrpSpPr/>
        <p:nvPr/>
      </p:nvGrpSpPr>
      <p:grpSpPr>
        <a:xfrm>
          <a:off x="0" y="0"/>
          <a:ext cx="0" cy="0"/>
          <a:chOff x="0" y="0"/>
          <a:chExt cx="0" cy="0"/>
        </a:xfrm>
      </p:grpSpPr>
      <p:sp>
        <p:nvSpPr>
          <p:cNvPr id="10" name="Title 1"/>
          <p:cNvSpPr>
            <a:spLocks noGrp="1"/>
          </p:cNvSpPr>
          <p:nvPr>
            <p:ph type="title"/>
          </p:nvPr>
        </p:nvSpPr>
        <p:spPr>
          <a:xfrm>
            <a:off x="609441" y="301657"/>
            <a:ext cx="10969943" cy="527019"/>
          </a:xfrm>
        </p:spPr>
        <p:txBody>
          <a:bodyPr>
            <a:normAutofit/>
          </a:bodyPr>
          <a:lstStyle>
            <a:lvl1pPr algn="l">
              <a:defRPr sz="3732" b="0" i="0">
                <a:solidFill>
                  <a:srgbClr val="3C90D1"/>
                </a:solidFill>
                <a:latin typeface="+mn-lt"/>
                <a:cs typeface="Helvetica Light"/>
              </a:defRPr>
            </a:lvl1pPr>
          </a:lstStyle>
          <a:p>
            <a:r>
              <a:rPr lang="en-US" dirty="0" smtClean="0"/>
              <a:t>Click to edit Master title style</a:t>
            </a:r>
            <a:endParaRPr lang="en-US" dirty="0"/>
          </a:p>
        </p:txBody>
      </p:sp>
      <p:sp>
        <p:nvSpPr>
          <p:cNvPr id="12" name="Content Placeholder 2"/>
          <p:cNvSpPr>
            <a:spLocks noGrp="1"/>
          </p:cNvSpPr>
          <p:nvPr>
            <p:ph idx="1"/>
          </p:nvPr>
        </p:nvSpPr>
        <p:spPr>
          <a:xfrm>
            <a:off x="609441" y="1338987"/>
            <a:ext cx="10969943" cy="4398719"/>
          </a:xfrm>
        </p:spPr>
        <p:txBody>
          <a:bodyPr numCol="1" spcCol="0"/>
          <a:lstStyle>
            <a:lvl1pPr marL="457086" indent="-457086">
              <a:lnSpc>
                <a:spcPct val="110000"/>
              </a:lnSpc>
              <a:buSzPct val="138000"/>
              <a:buFont typeface="Wingdings" charset="2"/>
              <a:buChar char="§"/>
              <a:defRPr sz="3199" b="0" i="0">
                <a:solidFill>
                  <a:srgbClr val="6C6C6C"/>
                </a:solidFill>
                <a:latin typeface="Calibri Light"/>
                <a:cs typeface="Calibri Light"/>
              </a:defRPr>
            </a:lvl1pPr>
            <a:lvl2pPr>
              <a:defRPr b="0" i="0">
                <a:solidFill>
                  <a:srgbClr val="6C6C6C"/>
                </a:solidFill>
                <a:latin typeface="Helvetica Light"/>
                <a:cs typeface="Helvetica Light"/>
              </a:defRPr>
            </a:lvl2pPr>
            <a:lvl3pPr>
              <a:defRPr b="0" i="0">
                <a:solidFill>
                  <a:srgbClr val="6C6C6C"/>
                </a:solidFill>
                <a:latin typeface="Helvetica Light"/>
                <a:cs typeface="Helvetica Light"/>
              </a:defRPr>
            </a:lvl3pPr>
            <a:lvl4pPr>
              <a:defRPr b="0" i="0">
                <a:solidFill>
                  <a:srgbClr val="6C6C6C"/>
                </a:solidFill>
                <a:latin typeface="Helvetica Light"/>
                <a:cs typeface="Helvetica Light"/>
              </a:defRPr>
            </a:lvl4pPr>
            <a:lvl5pPr>
              <a:defRPr b="0" i="0">
                <a:solidFill>
                  <a:srgbClr val="6C6C6C"/>
                </a:solidFill>
                <a:latin typeface="Helvetica Light"/>
                <a:cs typeface="Helvetica Light"/>
              </a:defRPr>
            </a:lvl5pPr>
          </a:lstStyle>
          <a:p>
            <a:pPr lvl="0"/>
            <a:r>
              <a:rPr lang="en-US" dirty="0" smtClean="0"/>
              <a:t>Click to edit Master text styles</a:t>
            </a:r>
          </a:p>
          <a:p>
            <a:pPr lvl="0"/>
            <a:endParaRPr lang="en-US" dirty="0" smtClean="0"/>
          </a:p>
        </p:txBody>
      </p:sp>
    </p:spTree>
    <p:extLst>
      <p:ext uri="{BB962C8B-B14F-4D97-AF65-F5344CB8AC3E}">
        <p14:creationId xmlns:p14="http://schemas.microsoft.com/office/powerpoint/2010/main" val="33091711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Title">
    <p:bg>
      <p:bgPr>
        <a:solidFill>
          <a:srgbClr val="6CA70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9112" y="2971952"/>
            <a:ext cx="11149013" cy="914096"/>
          </a:xfrm>
        </p:spPr>
        <p:txBody>
          <a:bodyPr anchor="ctr" anchorCtr="0"/>
          <a:lstStyle>
            <a:lvl1pPr>
              <a:defRPr sz="6600" spc="-300" baseline="0">
                <a:solidFill>
                  <a:schemeClr val="tx1">
                    <a:alpha val="99000"/>
                  </a:schemeClr>
                </a:solidFill>
              </a:defRPr>
            </a:lvl1pPr>
          </a:lstStyle>
          <a:p>
            <a:r>
              <a:rPr lang="en-US" dirty="0" smtClean="0"/>
              <a:t>Click to edit title style</a:t>
            </a:r>
            <a:endParaRPr lang="en-US" dirty="0"/>
          </a:p>
        </p:txBody>
      </p:sp>
      <p:sp>
        <p:nvSpPr>
          <p:cNvPr id="3" name="Oval 2"/>
          <p:cNvSpPr/>
          <p:nvPr userDrawn="1"/>
        </p:nvSpPr>
        <p:spPr bwMode="auto">
          <a:xfrm>
            <a:off x="10202421" y="-383422"/>
            <a:ext cx="1828800" cy="1828800"/>
          </a:xfrm>
          <a:prstGeom prst="ellipse">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Oval 3"/>
          <p:cNvSpPr/>
          <p:nvPr userDrawn="1"/>
        </p:nvSpPr>
        <p:spPr bwMode="auto">
          <a:xfrm>
            <a:off x="9616963" y="1075694"/>
            <a:ext cx="1170916" cy="1170916"/>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Oval 4"/>
          <p:cNvSpPr/>
          <p:nvPr userDrawn="1"/>
        </p:nvSpPr>
        <p:spPr bwMode="auto">
          <a:xfrm>
            <a:off x="9616963" y="-383422"/>
            <a:ext cx="875010" cy="875010"/>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Oval 5"/>
          <p:cNvSpPr/>
          <p:nvPr userDrawn="1"/>
        </p:nvSpPr>
        <p:spPr bwMode="auto">
          <a:xfrm>
            <a:off x="8573550" y="1200178"/>
            <a:ext cx="665432" cy="665432"/>
          </a:xfrm>
          <a:prstGeom prst="ellipse">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 name="Oval 6"/>
          <p:cNvSpPr/>
          <p:nvPr userDrawn="1"/>
        </p:nvSpPr>
        <p:spPr bwMode="auto">
          <a:xfrm>
            <a:off x="9490215" y="5499901"/>
            <a:ext cx="1170916" cy="1170916"/>
          </a:xfrm>
          <a:prstGeom prst="ellipse">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Oval 7"/>
          <p:cNvSpPr/>
          <p:nvPr userDrawn="1"/>
        </p:nvSpPr>
        <p:spPr bwMode="auto">
          <a:xfrm>
            <a:off x="10755517" y="4827762"/>
            <a:ext cx="773912" cy="773912"/>
          </a:xfrm>
          <a:prstGeom prst="ellipse">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Oval 8"/>
          <p:cNvSpPr/>
          <p:nvPr userDrawn="1"/>
        </p:nvSpPr>
        <p:spPr bwMode="auto">
          <a:xfrm>
            <a:off x="11444176" y="5356636"/>
            <a:ext cx="316712" cy="316712"/>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Oval 9"/>
          <p:cNvSpPr/>
          <p:nvPr userDrawn="1"/>
        </p:nvSpPr>
        <p:spPr bwMode="auto">
          <a:xfrm>
            <a:off x="10045909" y="5914656"/>
            <a:ext cx="2361286" cy="2361286"/>
          </a:xfrm>
          <a:prstGeom prst="ellipse">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Oval 10"/>
          <p:cNvSpPr/>
          <p:nvPr userDrawn="1"/>
        </p:nvSpPr>
        <p:spPr bwMode="auto">
          <a:xfrm>
            <a:off x="1503468" y="1115602"/>
            <a:ext cx="1255574" cy="1255574"/>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userDrawn="1"/>
        </p:nvSpPr>
        <p:spPr bwMode="auto">
          <a:xfrm>
            <a:off x="2687963" y="512952"/>
            <a:ext cx="513190" cy="513190"/>
          </a:xfrm>
          <a:prstGeom prst="ellipse">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Oval 12"/>
          <p:cNvSpPr/>
          <p:nvPr userDrawn="1"/>
        </p:nvSpPr>
        <p:spPr bwMode="auto">
          <a:xfrm>
            <a:off x="12104309" y="1011536"/>
            <a:ext cx="244474" cy="244474"/>
          </a:xfrm>
          <a:prstGeom prst="ellipse">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Oval 13"/>
          <p:cNvSpPr/>
          <p:nvPr userDrawn="1"/>
        </p:nvSpPr>
        <p:spPr bwMode="auto">
          <a:xfrm>
            <a:off x="11156211" y="1879032"/>
            <a:ext cx="875010" cy="875010"/>
          </a:xfrm>
          <a:prstGeom prst="ellipse">
            <a:avLst/>
          </a:prstGeom>
          <a:noFill/>
          <a:ln w="9525">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Oval 14"/>
          <p:cNvSpPr/>
          <p:nvPr userDrawn="1"/>
        </p:nvSpPr>
        <p:spPr bwMode="auto">
          <a:xfrm>
            <a:off x="4973451" y="5410281"/>
            <a:ext cx="603404" cy="603404"/>
          </a:xfrm>
          <a:prstGeom prst="ellipse">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Oval 15"/>
          <p:cNvSpPr/>
          <p:nvPr userDrawn="1"/>
        </p:nvSpPr>
        <p:spPr bwMode="auto">
          <a:xfrm>
            <a:off x="5629432" y="4681875"/>
            <a:ext cx="1030108" cy="1030108"/>
          </a:xfrm>
          <a:prstGeom prst="ellipse">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15600" y="6309360"/>
            <a:ext cx="1280160" cy="354178"/>
          </a:xfrm>
          <a:prstGeom prst="rect">
            <a:avLst/>
          </a:prstGeom>
        </p:spPr>
      </p:pic>
    </p:spTree>
    <p:extLst>
      <p:ext uri="{BB962C8B-B14F-4D97-AF65-F5344CB8AC3E}">
        <p14:creationId xmlns:p14="http://schemas.microsoft.com/office/powerpoint/2010/main" val="1349474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emo, Video etc. &quot;special&quot; slides">
    <p:bg>
      <p:bgPr>
        <a:solidFill>
          <a:srgbClr val="F69E00"/>
        </a:solidFill>
        <a:effectLst/>
      </p:bgPr>
    </p:bg>
    <p:spTree>
      <p:nvGrpSpPr>
        <p:cNvPr id="1" name=""/>
        <p:cNvGrpSpPr/>
        <p:nvPr/>
      </p:nvGrpSpPr>
      <p:grpSpPr>
        <a:xfrm>
          <a:off x="0" y="0"/>
          <a:ext cx="0" cy="0"/>
          <a:chOff x="0" y="0"/>
          <a:chExt cx="0" cy="0"/>
        </a:xfrm>
      </p:grpSpPr>
      <p:sp>
        <p:nvSpPr>
          <p:cNvPr id="8" name="Teardrop 7"/>
          <p:cNvSpPr/>
          <p:nvPr userDrawn="1"/>
        </p:nvSpPr>
        <p:spPr bwMode="auto">
          <a:xfrm>
            <a:off x="9847978" y="-160540"/>
            <a:ext cx="1828800" cy="1828800"/>
          </a:xfrm>
          <a:prstGeom prst="teardrop">
            <a:avLst/>
          </a:prstGeom>
          <a:noFill/>
          <a:ln w="28575">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eardrop 8"/>
          <p:cNvSpPr/>
          <p:nvPr userDrawn="1"/>
        </p:nvSpPr>
        <p:spPr bwMode="auto">
          <a:xfrm>
            <a:off x="9262520" y="1298576"/>
            <a:ext cx="1170916" cy="1170916"/>
          </a:xfrm>
          <a:prstGeom prst="teardrop">
            <a:avLst/>
          </a:prstGeom>
          <a:noFill/>
          <a:ln w="57150">
            <a:solidFill>
              <a:schemeClr val="tx1">
                <a:alpha val="2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0" name="Teardrop 9"/>
          <p:cNvSpPr/>
          <p:nvPr userDrawn="1"/>
        </p:nvSpPr>
        <p:spPr bwMode="auto">
          <a:xfrm>
            <a:off x="9262520" y="-160540"/>
            <a:ext cx="875010" cy="875010"/>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Teardrop 10"/>
          <p:cNvSpPr/>
          <p:nvPr userDrawn="1"/>
        </p:nvSpPr>
        <p:spPr bwMode="auto">
          <a:xfrm>
            <a:off x="8219107" y="1423060"/>
            <a:ext cx="665432" cy="665432"/>
          </a:xfrm>
          <a:prstGeom prst="teardrop">
            <a:avLst/>
          </a:prstGeom>
          <a:noFill/>
          <a:ln w="2857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Teardrop 11"/>
          <p:cNvSpPr/>
          <p:nvPr userDrawn="1"/>
        </p:nvSpPr>
        <p:spPr bwMode="auto">
          <a:xfrm>
            <a:off x="9262520" y="5753556"/>
            <a:ext cx="1170916" cy="1170916"/>
          </a:xfrm>
          <a:prstGeom prst="teardrop">
            <a:avLst/>
          </a:prstGeom>
          <a:noFill/>
          <a:ln w="762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Teardrop 12"/>
          <p:cNvSpPr/>
          <p:nvPr userDrawn="1"/>
        </p:nvSpPr>
        <p:spPr bwMode="auto">
          <a:xfrm>
            <a:off x="10527822" y="5081417"/>
            <a:ext cx="773912" cy="773912"/>
          </a:xfrm>
          <a:prstGeom prst="teardrop">
            <a:avLst/>
          </a:prstGeom>
          <a:noFill/>
          <a:ln w="190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Teardrop 13"/>
          <p:cNvSpPr/>
          <p:nvPr userDrawn="1"/>
        </p:nvSpPr>
        <p:spPr bwMode="auto">
          <a:xfrm>
            <a:off x="11216481" y="5610291"/>
            <a:ext cx="316712" cy="316712"/>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Teardrop 14"/>
          <p:cNvSpPr/>
          <p:nvPr userDrawn="1"/>
        </p:nvSpPr>
        <p:spPr bwMode="auto">
          <a:xfrm>
            <a:off x="9827539" y="6099826"/>
            <a:ext cx="2361286" cy="2361286"/>
          </a:xfrm>
          <a:prstGeom prst="teardrop">
            <a:avLst/>
          </a:prstGeom>
          <a:noFill/>
          <a:ln w="571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 name="Teardrop 15"/>
          <p:cNvSpPr/>
          <p:nvPr userDrawn="1"/>
        </p:nvSpPr>
        <p:spPr bwMode="auto">
          <a:xfrm>
            <a:off x="681947" y="442110"/>
            <a:ext cx="1255574" cy="1255574"/>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Teardrop 16"/>
          <p:cNvSpPr/>
          <p:nvPr userDrawn="1"/>
        </p:nvSpPr>
        <p:spPr bwMode="auto">
          <a:xfrm>
            <a:off x="1866442" y="-160540"/>
            <a:ext cx="513190" cy="513190"/>
          </a:xfrm>
          <a:prstGeom prst="teardrop">
            <a:avLst/>
          </a:prstGeom>
          <a:noFill/>
          <a:ln w="19050">
            <a:solidFill>
              <a:schemeClr val="tx1">
                <a:alpha val="2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Teardrop 17"/>
          <p:cNvSpPr/>
          <p:nvPr userDrawn="1"/>
        </p:nvSpPr>
        <p:spPr bwMode="auto">
          <a:xfrm>
            <a:off x="11749866" y="1234418"/>
            <a:ext cx="244474" cy="244474"/>
          </a:xfrm>
          <a:prstGeom prst="teardrop">
            <a:avLst/>
          </a:prstGeom>
          <a:noFill/>
          <a:ln w="19050">
            <a:solidFill>
              <a:schemeClr val="tx1">
                <a:alpha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 name="Teardrop 18"/>
          <p:cNvSpPr/>
          <p:nvPr userDrawn="1"/>
        </p:nvSpPr>
        <p:spPr bwMode="auto">
          <a:xfrm>
            <a:off x="5824555" y="1918422"/>
            <a:ext cx="875010" cy="875010"/>
          </a:xfrm>
          <a:prstGeom prst="teardrop">
            <a:avLst/>
          </a:prstGeom>
          <a:noFill/>
          <a:ln w="9525">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 name="Teardrop 19"/>
          <p:cNvSpPr/>
          <p:nvPr userDrawn="1"/>
        </p:nvSpPr>
        <p:spPr bwMode="auto">
          <a:xfrm>
            <a:off x="4973451" y="5410281"/>
            <a:ext cx="603404" cy="603404"/>
          </a:xfrm>
          <a:prstGeom prst="teardrop">
            <a:avLst/>
          </a:prstGeom>
          <a:noFill/>
          <a:ln w="3810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 name="Teardrop 20"/>
          <p:cNvSpPr/>
          <p:nvPr userDrawn="1"/>
        </p:nvSpPr>
        <p:spPr bwMode="auto">
          <a:xfrm>
            <a:off x="5629432" y="4681875"/>
            <a:ext cx="1030108" cy="1030108"/>
          </a:xfrm>
          <a:prstGeom prst="teardrop">
            <a:avLst/>
          </a:prstGeom>
          <a:noFill/>
          <a:ln w="57150">
            <a:solidFill>
              <a:schemeClr val="tx1">
                <a:alpha val="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Subtitle 2"/>
          <p:cNvSpPr>
            <a:spLocks noGrp="1"/>
          </p:cNvSpPr>
          <p:nvPr>
            <p:ph type="subTitle" idx="1"/>
          </p:nvPr>
        </p:nvSpPr>
        <p:spPr>
          <a:xfrm>
            <a:off x="973139" y="4343400"/>
            <a:ext cx="10237786" cy="461665"/>
          </a:xfrm>
        </p:spPr>
        <p:txBody>
          <a:bodyPr>
            <a:noAutofit/>
          </a:bodyPr>
          <a:lstStyle>
            <a:lvl1pPr marL="0" indent="0" algn="l">
              <a:lnSpc>
                <a:spcPct val="90000"/>
              </a:lnSpc>
              <a:spcBef>
                <a:spcPts val="0"/>
              </a:spcBef>
              <a:buNone/>
              <a:defRPr lang="en-US" sz="3600" kern="1200" spc="-70" baseline="0" dirty="0">
                <a:gradFill>
                  <a:gsLst>
                    <a:gs pos="2083">
                      <a:schemeClr val="tx1"/>
                    </a:gs>
                    <a:gs pos="99000">
                      <a:schemeClr val="tx1"/>
                    </a:gs>
                  </a:gsLst>
                  <a:lin ang="5400000" scaled="0"/>
                </a:gradFill>
                <a:latin typeface="+mj-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pPr marL="0" marR="0" lvl="0" indent="0" algn="l" defTabSz="914363" rtl="0" eaLnBrk="1" fontAlgn="auto" latinLnBrk="0" hangingPunct="1">
              <a:lnSpc>
                <a:spcPct val="90000"/>
              </a:lnSpc>
              <a:spcBef>
                <a:spcPts val="0"/>
              </a:spcBef>
              <a:spcAft>
                <a:spcPts val="0"/>
              </a:spcAft>
              <a:buClrTx/>
              <a:buSzPct val="90000"/>
              <a:buFont typeface="Arial" pitchFamily="34" charset="0"/>
              <a:buNone/>
              <a:tabLst/>
            </a:pPr>
            <a:r>
              <a:rPr lang="en-US" dirty="0" smtClean="0"/>
              <a:t>Click to edit Master subtitle style</a:t>
            </a:r>
            <a:endParaRPr lang="en-US" dirty="0"/>
          </a:p>
        </p:txBody>
      </p:sp>
      <p:sp>
        <p:nvSpPr>
          <p:cNvPr id="7" name="Text Placeholder 6"/>
          <p:cNvSpPr>
            <a:spLocks noGrp="1"/>
          </p:cNvSpPr>
          <p:nvPr>
            <p:ph type="body" sz="quarter" idx="10" hasCustomPrompt="1"/>
          </p:nvPr>
        </p:nvSpPr>
        <p:spPr>
          <a:xfrm>
            <a:off x="976313" y="2739678"/>
            <a:ext cx="10242550"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9600" b="0" kern="1200" cap="none" spc="-400" baseline="0" dirty="0" smtClean="0">
                <a:ln w="3175">
                  <a:noFill/>
                </a:ln>
                <a:solidFill>
                  <a:schemeClr val="accent3">
                    <a:lumMod val="40000"/>
                    <a:lumOff val="60000"/>
                  </a:schemeClr>
                </a:solidFill>
                <a:effectLst/>
                <a:latin typeface="+mj-lt"/>
                <a:ea typeface="+mn-ea"/>
                <a:cs typeface="Arial" charset="0"/>
              </a:defRPr>
            </a:lvl1pPr>
          </a:lstStyle>
          <a:p>
            <a:pPr lvl="0"/>
            <a:r>
              <a:rPr lang="en-US" dirty="0" smtClean="0"/>
              <a:t>click to…</a:t>
            </a:r>
          </a:p>
        </p:txBody>
      </p:sp>
      <p:sp>
        <p:nvSpPr>
          <p:cNvPr id="5" name="Text Placeholder 4"/>
          <p:cNvSpPr>
            <a:spLocks noGrp="1"/>
          </p:cNvSpPr>
          <p:nvPr>
            <p:ph type="body" sz="quarter" idx="11"/>
          </p:nvPr>
        </p:nvSpPr>
        <p:spPr>
          <a:xfrm>
            <a:off x="972344" y="1447800"/>
            <a:ext cx="10237787" cy="914096"/>
          </a:xfrm>
        </p:spPr>
        <p:txBody>
          <a:bodyPr wrap="square" anchor="ctr">
            <a:noAutofit/>
          </a:bodyPr>
          <a:lstStyle>
            <a:lvl1pPr marL="0" indent="0">
              <a:buNone/>
              <a:defRPr sz="6600" spc="-150">
                <a:solidFill>
                  <a:schemeClr val="tx1">
                    <a:alpha val="99000"/>
                  </a:schemeClr>
                </a:solidFill>
              </a:defRPr>
            </a:lvl1pPr>
          </a:lstStyle>
          <a:p>
            <a:pPr lvl="0"/>
            <a:r>
              <a:rPr lang="en-US" dirty="0" smtClean="0"/>
              <a:t>Click to edit Master text styles</a:t>
            </a:r>
          </a:p>
        </p:txBody>
      </p:sp>
      <p:pic>
        <p:nvPicPr>
          <p:cNvPr id="22" name="Picture 2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515600" y="6309360"/>
            <a:ext cx="1280160" cy="354178"/>
          </a:xfrm>
          <a:prstGeom prst="rect">
            <a:avLst/>
          </a:prstGeom>
        </p:spPr>
      </p:pic>
    </p:spTree>
    <p:extLst>
      <p:ext uri="{BB962C8B-B14F-4D97-AF65-F5344CB8AC3E}">
        <p14:creationId xmlns:p14="http://schemas.microsoft.com/office/powerpoint/2010/main" val="1982428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112" y="228600"/>
            <a:ext cx="11547383" cy="747897"/>
          </a:xfrm>
        </p:spPr>
        <p:txBody>
          <a:bodyPr/>
          <a:lstStyle>
            <a:lvl1pPr>
              <a:defRPr>
                <a:latin typeface="+mj-lt"/>
              </a:defRPr>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19113" y="1160927"/>
            <a:ext cx="11547382" cy="5181601"/>
          </a:xfrm>
          <a:prstGeom prst="rect">
            <a:avLst/>
          </a:prstGeom>
        </p:spPr>
        <p:txBody>
          <a:bodyPr/>
          <a:lstStyle>
            <a:lvl1pPr marL="284163" indent="-284163">
              <a:spcBef>
                <a:spcPts val="600"/>
              </a:spcBef>
              <a:spcAft>
                <a:spcPts val="600"/>
              </a:spcAft>
              <a:buFont typeface="Wingdings" pitchFamily="2" charset="2"/>
              <a:buChar char="§"/>
              <a:defRPr sz="3600">
                <a:latin typeface="+mn-lt"/>
              </a:defRPr>
            </a:lvl1pPr>
            <a:lvl2pPr marL="517525" indent="-233363">
              <a:spcBef>
                <a:spcPts val="600"/>
              </a:spcBef>
              <a:spcAft>
                <a:spcPts val="600"/>
              </a:spcAft>
              <a:buFont typeface="Courier New" panose="02070309020205020404" pitchFamily="49" charset="0"/>
              <a:buChar char="o"/>
              <a:defRPr sz="3200">
                <a:latin typeface="+mn-lt"/>
              </a:defRPr>
            </a:lvl2pPr>
            <a:lvl3pPr marL="741363" indent="-223838">
              <a:spcBef>
                <a:spcPts val="600"/>
              </a:spcBef>
              <a:spcAft>
                <a:spcPts val="600"/>
              </a:spcAft>
              <a:buFont typeface="Wingdings" pitchFamily="2" charset="2"/>
              <a:buChar char="§"/>
              <a:tabLst/>
              <a:defRPr sz="2800">
                <a:latin typeface="+mn-lt"/>
              </a:defRPr>
            </a:lvl3pPr>
            <a:lvl4pPr marL="914400" indent="-173038">
              <a:spcBef>
                <a:spcPts val="600"/>
              </a:spcBef>
              <a:spcAft>
                <a:spcPts val="600"/>
              </a:spcAft>
              <a:buFont typeface="Wingdings" pitchFamily="2" charset="2"/>
              <a:buChar char=""/>
              <a:defRPr sz="2400">
                <a:latin typeface="+mn-lt"/>
              </a:defRPr>
            </a:lvl4pPr>
            <a:lvl5pPr marL="1087438" indent="-173038">
              <a:spcBef>
                <a:spcPts val="600"/>
              </a:spcBef>
              <a:spcAft>
                <a:spcPts val="600"/>
              </a:spcAft>
              <a:buFont typeface="Wingdings" pitchFamily="2" charset="2"/>
              <a:buChar char=""/>
              <a:tabLst/>
              <a:defRPr>
                <a:latin typeface="+mn-l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4610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bldLvl="5">
        <p:tmplLst>
          <p:tmpl lvl="1">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2">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3">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4">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 lvl="5">
            <p:tnLst>
              <p:par>
                <p:cTn presetID="10" presetClass="entr" presetSubtype="0" fill="hold" nodeType="click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99879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4756214"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1" name="Text Placeholder 8"/>
          <p:cNvSpPr>
            <a:spLocks noGrp="1"/>
          </p:cNvSpPr>
          <p:nvPr>
            <p:ph type="body" sz="quarter" idx="12"/>
          </p:nvPr>
        </p:nvSpPr>
        <p:spPr>
          <a:xfrm>
            <a:off x="4756214"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2" name="Text Placeholder 8"/>
          <p:cNvSpPr>
            <a:spLocks noGrp="1"/>
          </p:cNvSpPr>
          <p:nvPr>
            <p:ph type="body" sz="quarter" idx="13"/>
          </p:nvPr>
        </p:nvSpPr>
        <p:spPr>
          <a:xfrm>
            <a:off x="7533397"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3" name="Text Placeholder 8"/>
          <p:cNvSpPr>
            <a:spLocks noGrp="1"/>
          </p:cNvSpPr>
          <p:nvPr>
            <p:ph type="body" sz="quarter" idx="14"/>
          </p:nvPr>
        </p:nvSpPr>
        <p:spPr>
          <a:xfrm>
            <a:off x="7533397"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4" name="Text Placeholder 8"/>
          <p:cNvSpPr>
            <a:spLocks noGrp="1"/>
          </p:cNvSpPr>
          <p:nvPr>
            <p:ph type="body" sz="quarter" idx="15"/>
          </p:nvPr>
        </p:nvSpPr>
        <p:spPr>
          <a:xfrm>
            <a:off x="1982115" y="2526576"/>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5" name="Text Placeholder 8"/>
          <p:cNvSpPr>
            <a:spLocks noGrp="1"/>
          </p:cNvSpPr>
          <p:nvPr>
            <p:ph type="body" sz="quarter" idx="16"/>
          </p:nvPr>
        </p:nvSpPr>
        <p:spPr>
          <a:xfrm>
            <a:off x="1982115" y="3440976"/>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Tree>
    <p:extLst>
      <p:ext uri="{BB962C8B-B14F-4D97-AF65-F5344CB8AC3E}">
        <p14:creationId xmlns:p14="http://schemas.microsoft.com/office/powerpoint/2010/main" val="175177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6141323"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1" name="Text Placeholder 8"/>
          <p:cNvSpPr>
            <a:spLocks noGrp="1"/>
          </p:cNvSpPr>
          <p:nvPr>
            <p:ph type="body" sz="quarter" idx="12"/>
          </p:nvPr>
        </p:nvSpPr>
        <p:spPr>
          <a:xfrm>
            <a:off x="6141323"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4" name="Text Placeholder 8"/>
          <p:cNvSpPr>
            <a:spLocks noGrp="1"/>
          </p:cNvSpPr>
          <p:nvPr>
            <p:ph type="body" sz="quarter" idx="15"/>
          </p:nvPr>
        </p:nvSpPr>
        <p:spPr>
          <a:xfrm>
            <a:off x="336722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5" name="Text Placeholder 8"/>
          <p:cNvSpPr>
            <a:spLocks noGrp="1"/>
          </p:cNvSpPr>
          <p:nvPr>
            <p:ph type="body" sz="quarter" idx="16"/>
          </p:nvPr>
        </p:nvSpPr>
        <p:spPr>
          <a:xfrm>
            <a:off x="336722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0" name="Text Placeholder 8"/>
          <p:cNvSpPr>
            <a:spLocks noGrp="1"/>
          </p:cNvSpPr>
          <p:nvPr>
            <p:ph type="body" sz="quarter" idx="17"/>
          </p:nvPr>
        </p:nvSpPr>
        <p:spPr>
          <a:xfrm>
            <a:off x="6141323"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6" name="Text Placeholder 8"/>
          <p:cNvSpPr>
            <a:spLocks noGrp="1"/>
          </p:cNvSpPr>
          <p:nvPr>
            <p:ph type="body" sz="quarter" idx="18"/>
          </p:nvPr>
        </p:nvSpPr>
        <p:spPr>
          <a:xfrm>
            <a:off x="6141323"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9" name="Text Placeholder 8"/>
          <p:cNvSpPr>
            <a:spLocks noGrp="1"/>
          </p:cNvSpPr>
          <p:nvPr>
            <p:ph type="body" sz="quarter" idx="21"/>
          </p:nvPr>
        </p:nvSpPr>
        <p:spPr>
          <a:xfrm>
            <a:off x="336722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20" name="Text Placeholder 8"/>
          <p:cNvSpPr>
            <a:spLocks noGrp="1"/>
          </p:cNvSpPr>
          <p:nvPr>
            <p:ph type="body" sz="quarter" idx="22"/>
          </p:nvPr>
        </p:nvSpPr>
        <p:spPr>
          <a:xfrm>
            <a:off x="336722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Tree>
    <p:extLst>
      <p:ext uri="{BB962C8B-B14F-4D97-AF65-F5344CB8AC3E}">
        <p14:creationId xmlns:p14="http://schemas.microsoft.com/office/powerpoint/2010/main" val="377165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ext_box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2">
                    <a:alpha val="99000"/>
                  </a:schemeClr>
                </a:solidFill>
              </a:defRPr>
            </a:lvl1pPr>
          </a:lstStyle>
          <a:p>
            <a:r>
              <a:rPr lang="en-US" smtClean="0"/>
              <a:t>Click to edit Master title style</a:t>
            </a:r>
            <a:endParaRPr lang="en-US" dirty="0"/>
          </a:p>
        </p:txBody>
      </p:sp>
      <p:sp>
        <p:nvSpPr>
          <p:cNvPr id="9" name="Text Placeholder 8"/>
          <p:cNvSpPr>
            <a:spLocks noGrp="1"/>
          </p:cNvSpPr>
          <p:nvPr>
            <p:ph type="body" sz="quarter" idx="10"/>
          </p:nvPr>
        </p:nvSpPr>
        <p:spPr>
          <a:xfrm>
            <a:off x="4756214"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1" name="Text Placeholder 8"/>
          <p:cNvSpPr>
            <a:spLocks noGrp="1"/>
          </p:cNvSpPr>
          <p:nvPr>
            <p:ph type="body" sz="quarter" idx="12"/>
          </p:nvPr>
        </p:nvSpPr>
        <p:spPr>
          <a:xfrm>
            <a:off x="4756214"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2" name="Text Placeholder 8"/>
          <p:cNvSpPr>
            <a:spLocks noGrp="1"/>
          </p:cNvSpPr>
          <p:nvPr>
            <p:ph type="body" sz="quarter" idx="13"/>
          </p:nvPr>
        </p:nvSpPr>
        <p:spPr>
          <a:xfrm>
            <a:off x="7533397"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3" name="Text Placeholder 8"/>
          <p:cNvSpPr>
            <a:spLocks noGrp="1"/>
          </p:cNvSpPr>
          <p:nvPr>
            <p:ph type="body" sz="quarter" idx="14"/>
          </p:nvPr>
        </p:nvSpPr>
        <p:spPr>
          <a:xfrm>
            <a:off x="7533397"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4" name="Text Placeholder 8"/>
          <p:cNvSpPr>
            <a:spLocks noGrp="1"/>
          </p:cNvSpPr>
          <p:nvPr>
            <p:ph type="body" sz="quarter" idx="15"/>
          </p:nvPr>
        </p:nvSpPr>
        <p:spPr>
          <a:xfrm>
            <a:off x="1982115" y="1394951"/>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5" name="Text Placeholder 8"/>
          <p:cNvSpPr>
            <a:spLocks noGrp="1"/>
          </p:cNvSpPr>
          <p:nvPr>
            <p:ph type="body" sz="quarter" idx="16"/>
          </p:nvPr>
        </p:nvSpPr>
        <p:spPr>
          <a:xfrm>
            <a:off x="1982115" y="2309351"/>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0" name="Text Placeholder 8"/>
          <p:cNvSpPr>
            <a:spLocks noGrp="1"/>
          </p:cNvSpPr>
          <p:nvPr>
            <p:ph type="body" sz="quarter" idx="17"/>
          </p:nvPr>
        </p:nvSpPr>
        <p:spPr>
          <a:xfrm>
            <a:off x="4756214"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6" name="Text Placeholder 8"/>
          <p:cNvSpPr>
            <a:spLocks noGrp="1"/>
          </p:cNvSpPr>
          <p:nvPr>
            <p:ph type="body" sz="quarter" idx="18"/>
          </p:nvPr>
        </p:nvSpPr>
        <p:spPr>
          <a:xfrm>
            <a:off x="4756214"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7" name="Text Placeholder 8"/>
          <p:cNvSpPr>
            <a:spLocks noGrp="1"/>
          </p:cNvSpPr>
          <p:nvPr>
            <p:ph type="body" sz="quarter" idx="19"/>
          </p:nvPr>
        </p:nvSpPr>
        <p:spPr>
          <a:xfrm>
            <a:off x="7533397"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18" name="Text Placeholder 8"/>
          <p:cNvSpPr>
            <a:spLocks noGrp="1"/>
          </p:cNvSpPr>
          <p:nvPr>
            <p:ph type="body" sz="quarter" idx="20"/>
          </p:nvPr>
        </p:nvSpPr>
        <p:spPr>
          <a:xfrm>
            <a:off x="7533397"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
        <p:nvSpPr>
          <p:cNvPr id="19" name="Text Placeholder 8"/>
          <p:cNvSpPr>
            <a:spLocks noGrp="1"/>
          </p:cNvSpPr>
          <p:nvPr>
            <p:ph type="body" sz="quarter" idx="21"/>
          </p:nvPr>
        </p:nvSpPr>
        <p:spPr>
          <a:xfrm>
            <a:off x="1982115" y="3961640"/>
            <a:ext cx="2670048" cy="914400"/>
          </a:xfr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rmAutofit/>
          </a:bodyPr>
          <a:lstStyle>
            <a:lvl1pPr marL="0" indent="0">
              <a:buNone/>
              <a:defRPr lang="en-US" sz="2400" smtClean="0">
                <a:solidFill>
                  <a:schemeClr val="tx1">
                    <a:alpha val="99000"/>
                  </a:schemeClr>
                </a:solidFill>
                <a:ea typeface="Segoe UI" pitchFamily="34" charset="0"/>
                <a:cs typeface="Segoe UI" pitchFamily="34" charset="0"/>
              </a:defRPr>
            </a:lvl1pPr>
            <a:lvl2pPr>
              <a:defRPr lang="en-US" sz="1800" smtClean="0">
                <a:solidFill>
                  <a:schemeClr val="lt1"/>
                </a:solidFill>
              </a:defRPr>
            </a:lvl2pPr>
            <a:lvl3pPr>
              <a:defRPr lang="en-US" sz="1800" smtClean="0">
                <a:solidFill>
                  <a:schemeClr val="lt1"/>
                </a:solidFill>
              </a:defRPr>
            </a:lvl3pPr>
            <a:lvl4pPr>
              <a:defRPr lang="en-US" sz="1800" smtClean="0">
                <a:solidFill>
                  <a:schemeClr val="lt1"/>
                </a:solidFill>
              </a:defRPr>
            </a:lvl4pPr>
            <a:lvl5pPr>
              <a:defRPr lang="en-US" sz="1800">
                <a:solidFill>
                  <a:schemeClr val="lt1"/>
                </a:solidFill>
              </a:defRPr>
            </a:lvl5pPr>
          </a:lstStyle>
          <a:p>
            <a:pPr marL="0" lvl="0" defTabSz="914099" fontAlgn="base">
              <a:spcBef>
                <a:spcPct val="0"/>
              </a:spcBef>
              <a:spcAft>
                <a:spcPct val="0"/>
              </a:spcAft>
            </a:pPr>
            <a:r>
              <a:rPr lang="en-US" dirty="0" smtClean="0"/>
              <a:t>Click to edit Master text styles</a:t>
            </a:r>
          </a:p>
        </p:txBody>
      </p:sp>
      <p:sp>
        <p:nvSpPr>
          <p:cNvPr id="20" name="Text Placeholder 8"/>
          <p:cNvSpPr>
            <a:spLocks noGrp="1"/>
          </p:cNvSpPr>
          <p:nvPr>
            <p:ph type="body" sz="quarter" idx="22"/>
          </p:nvPr>
        </p:nvSpPr>
        <p:spPr>
          <a:xfrm>
            <a:off x="1982115" y="4876040"/>
            <a:ext cx="2670048" cy="1527048"/>
          </a:xfrm>
          <a:solidFill>
            <a:srgbClr val="C7C7C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45720" bIns="91440" numCol="1" spcCol="0" rtlCol="0" fromWordArt="0" anchor="t" anchorCtr="0" forceAA="0" compatLnSpc="1">
            <a:prstTxWarp prst="textNoShape">
              <a:avLst/>
            </a:prstTxWarp>
            <a:normAutofit/>
          </a:bodyPr>
          <a:lstStyle>
            <a:lvl1pPr marL="0" indent="0">
              <a:buNone/>
              <a:defRPr lang="en-US" sz="1600" dirty="0" smtClean="0">
                <a:solidFill>
                  <a:srgbClr val="0072C6">
                    <a:lumMod val="50000"/>
                    <a:alpha val="99000"/>
                  </a:srgbClr>
                </a:solidFill>
              </a:defRPr>
            </a:lvl1pPr>
          </a:lstStyle>
          <a:p>
            <a:pPr marL="0" lvl="0">
              <a:spcBef>
                <a:spcPts val="1200"/>
              </a:spcBef>
            </a:pPr>
            <a:r>
              <a:rPr lang="en-US" dirty="0" smtClean="0"/>
              <a:t>Click to edit Master text styles</a:t>
            </a:r>
          </a:p>
        </p:txBody>
      </p:sp>
    </p:spTree>
    <p:extLst>
      <p:ext uri="{BB962C8B-B14F-4D97-AF65-F5344CB8AC3E}">
        <p14:creationId xmlns:p14="http://schemas.microsoft.com/office/powerpoint/2010/main" val="3954625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988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112" y="228600"/>
            <a:ext cx="11149013" cy="747897"/>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520700" y="1447800"/>
            <a:ext cx="11152188" cy="5181600"/>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515600" y="6309360"/>
            <a:ext cx="1280160" cy="354178"/>
          </a:xfrm>
          <a:prstGeom prst="rect">
            <a:avLst/>
          </a:prstGeom>
        </p:spPr>
      </p:pic>
    </p:spTree>
    <p:extLst>
      <p:ext uri="{BB962C8B-B14F-4D97-AF65-F5344CB8AC3E}">
        <p14:creationId xmlns:p14="http://schemas.microsoft.com/office/powerpoint/2010/main" val="871470716"/>
      </p:ext>
    </p:extLst>
  </p:cSld>
  <p:clrMap bg1="dk1" tx1="lt1" bg2="dk2" tx2="lt2" accent1="accent1" accent2="accent2" accent3="accent3" accent4="accent4" accent5="accent5" accent6="accent6" hlink="hlink" folHlink="folHlink"/>
  <p:sldLayoutIdLst>
    <p:sldLayoutId id="2147484083" r:id="rId1"/>
    <p:sldLayoutId id="2147484084" r:id="rId2"/>
    <p:sldLayoutId id="2147484085" r:id="rId3"/>
    <p:sldLayoutId id="2147484086" r:id="rId4"/>
    <p:sldLayoutId id="2147484092" r:id="rId5"/>
    <p:sldLayoutId id="2147484098" r:id="rId6"/>
    <p:sldLayoutId id="2147484100" r:id="rId7"/>
    <p:sldLayoutId id="2147484099" r:id="rId8"/>
    <p:sldLayoutId id="2147484093" r:id="rId9"/>
    <p:sldLayoutId id="2147484094" r:id="rId10"/>
    <p:sldLayoutId id="2147484101" r:id="rId11"/>
    <p:sldLayoutId id="2147484102" r:id="rId12"/>
  </p:sldLayoutIdLst>
  <p:transition>
    <p:fade/>
  </p:transition>
  <p:timing>
    <p:tnLst>
      <p:par>
        <p:cTn id="1" dur="indefinite" restart="never" nodeType="tmRoot"/>
      </p:par>
    </p:tnLst>
  </p:timing>
  <p:txStyles>
    <p:titleStyle>
      <a:lvl1pPr algn="l" defTabSz="914363" rtl="0" eaLnBrk="1" latinLnBrk="0" hangingPunct="1">
        <a:lnSpc>
          <a:spcPct val="90000"/>
        </a:lnSpc>
        <a:spcBef>
          <a:spcPct val="0"/>
        </a:spcBef>
        <a:buNone/>
        <a:defRPr lang="en-US" sz="5400" b="0" kern="1200" cap="none" spc="-100" baseline="0" dirty="0" smtClean="0">
          <a:ln w="3175">
            <a:noFill/>
          </a:ln>
          <a:solidFill>
            <a:schemeClr val="bg2">
              <a:alpha val="99000"/>
            </a:schemeClr>
          </a:solidFill>
          <a:effectLst/>
          <a:latin typeface="+mj-lt"/>
          <a:ea typeface="+mn-ea"/>
          <a:cs typeface="Arial" charset="0"/>
        </a:defRPr>
      </a:lvl1pPr>
    </p:titleStyle>
    <p:bodyStyle>
      <a:lvl1pPr marL="339725" marR="0" indent="-339725" algn="l" defTabSz="914363" rtl="0" eaLnBrk="1" fontAlgn="auto" latinLnBrk="0" hangingPunct="1">
        <a:lnSpc>
          <a:spcPct val="90000"/>
        </a:lnSpc>
        <a:spcBef>
          <a:spcPct val="20000"/>
        </a:spcBef>
        <a:spcAft>
          <a:spcPts val="0"/>
        </a:spcAft>
        <a:buClrTx/>
        <a:buSzPct val="90000"/>
        <a:buFont typeface="Arial" pitchFamily="34" charset="0"/>
        <a:buChar char="•"/>
        <a:tabLst/>
        <a:defRPr sz="3600" kern="1200" spc="-70" baseline="0">
          <a:solidFill>
            <a:schemeClr val="bg1">
              <a:lumMod val="75000"/>
              <a:lumOff val="25000"/>
              <a:alpha val="99000"/>
            </a:schemeClr>
          </a:solidFill>
          <a:latin typeface="+mn-lt"/>
          <a:ea typeface="+mn-ea"/>
          <a:cs typeface="+mn-cs"/>
        </a:defRPr>
      </a:lvl1pPr>
      <a:lvl2pPr marL="573088" marR="0" indent="-233363" algn="l" defTabSz="914363" rtl="0" eaLnBrk="1" fontAlgn="auto" latinLnBrk="0" hangingPunct="1">
        <a:lnSpc>
          <a:spcPct val="90000"/>
        </a:lnSpc>
        <a:spcBef>
          <a:spcPct val="20000"/>
        </a:spcBef>
        <a:spcAft>
          <a:spcPts val="0"/>
        </a:spcAft>
        <a:buClrTx/>
        <a:buSzPct val="90000"/>
        <a:buFont typeface="Wingdings" pitchFamily="2" charset="2"/>
        <a:buChar char=""/>
        <a:tabLst/>
        <a:defRPr sz="2400" kern="1200" spc="0" baseline="0">
          <a:solidFill>
            <a:schemeClr val="bg1">
              <a:lumMod val="75000"/>
              <a:lumOff val="25000"/>
              <a:alpha val="99000"/>
            </a:schemeClr>
          </a:solidFill>
          <a:latin typeface="+mn-lt"/>
          <a:ea typeface="+mn-ea"/>
          <a:cs typeface="+mn-cs"/>
        </a:defRPr>
      </a:lvl2pPr>
      <a:lvl3pPr marL="7985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798513" algn="l"/>
        </a:tabLst>
        <a:defRPr sz="2400" kern="1200" spc="0" baseline="0">
          <a:solidFill>
            <a:schemeClr val="bg1">
              <a:lumMod val="75000"/>
              <a:lumOff val="25000"/>
              <a:alpha val="99000"/>
            </a:schemeClr>
          </a:solidFill>
          <a:latin typeface="+mn-lt"/>
          <a:ea typeface="+mn-ea"/>
          <a:cs typeface="+mn-cs"/>
        </a:defRPr>
      </a:lvl3pPr>
      <a:lvl4pPr marL="1030288" marR="0" indent="-231775" algn="l" defTabSz="914363" rtl="0" eaLnBrk="1" fontAlgn="auto" latinLnBrk="0" hangingPunct="1">
        <a:lnSpc>
          <a:spcPct val="90000"/>
        </a:lnSpc>
        <a:spcBef>
          <a:spcPct val="20000"/>
        </a:spcBef>
        <a:spcAft>
          <a:spcPts val="0"/>
        </a:spcAft>
        <a:buClrTx/>
        <a:buSzPct val="90000"/>
        <a:buFont typeface="Wingdings" pitchFamily="2" charset="2"/>
        <a:buChar char=""/>
        <a:tabLst/>
        <a:defRPr sz="2000" kern="1200" spc="0" baseline="0">
          <a:solidFill>
            <a:schemeClr val="bg1">
              <a:lumMod val="75000"/>
              <a:lumOff val="25000"/>
              <a:alpha val="99000"/>
            </a:schemeClr>
          </a:solidFill>
          <a:latin typeface="+mn-lt"/>
          <a:ea typeface="+mn-ea"/>
          <a:cs typeface="+mn-cs"/>
        </a:defRPr>
      </a:lvl4pPr>
      <a:lvl5pPr marL="1255713" marR="0" indent="-225425" algn="l" defTabSz="914363" rtl="0" eaLnBrk="1" fontAlgn="auto" latinLnBrk="0" hangingPunct="1">
        <a:lnSpc>
          <a:spcPct val="90000"/>
        </a:lnSpc>
        <a:spcBef>
          <a:spcPct val="20000"/>
        </a:spcBef>
        <a:spcAft>
          <a:spcPts val="0"/>
        </a:spcAft>
        <a:buClrTx/>
        <a:buSzPct val="90000"/>
        <a:buFont typeface="Wingdings" pitchFamily="2" charset="2"/>
        <a:buChar char=""/>
        <a:tabLst>
          <a:tab pos="1255713" algn="l"/>
        </a:tabLst>
        <a:defRPr sz="2000" kern="1200" spc="0" baseline="0">
          <a:solidFill>
            <a:schemeClr val="bg1">
              <a:lumMod val="75000"/>
              <a:lumOff val="25000"/>
              <a:alpha val="99000"/>
            </a:schemeClr>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20.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hyperlink" Target="mailto:loriblalonde@gmail.com" TargetMode="External"/><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1.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20.xml"/><Relationship Id="rId1" Type="http://schemas.openxmlformats.org/officeDocument/2006/relationships/slideLayout" Target="../slideLayouts/slideLayout11.xml"/><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microsoft.com/office/2007/relationships/hdphoto" Target="../media/hdphoto1.wdp"/><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 y="19728"/>
            <a:ext cx="12188825" cy="3319640"/>
          </a:xfrm>
          <a:prstGeom prst="rect">
            <a:avLst/>
          </a:prstGeom>
        </p:spPr>
      </p:pic>
      <p:pic>
        <p:nvPicPr>
          <p:cNvPr id="6" name="Picture 5"/>
          <p:cNvPicPr>
            <a:picLocks noChangeAspect="1"/>
          </p:cNvPicPr>
          <p:nvPr/>
        </p:nvPicPr>
        <p:blipFill>
          <a:blip r:embed="rId3"/>
          <a:stretch>
            <a:fillRect/>
          </a:stretch>
        </p:blipFill>
        <p:spPr>
          <a:xfrm>
            <a:off x="2304359" y="3580660"/>
            <a:ext cx="7580106" cy="3276448"/>
          </a:xfrm>
          <a:prstGeom prst="rect">
            <a:avLst/>
          </a:prstGeom>
        </p:spPr>
      </p:pic>
      <p:sp>
        <p:nvSpPr>
          <p:cNvPr id="7" name="TextBox 6"/>
          <p:cNvSpPr txBox="1"/>
          <p:nvPr/>
        </p:nvSpPr>
        <p:spPr>
          <a:xfrm>
            <a:off x="4202898" y="169269"/>
            <a:ext cx="7899122" cy="3170099"/>
          </a:xfrm>
          <a:prstGeom prst="rect">
            <a:avLst/>
          </a:prstGeom>
          <a:noFill/>
        </p:spPr>
        <p:txBody>
          <a:bodyPr wrap="square" rtlCol="0">
            <a:spAutoFit/>
          </a:bodyPr>
          <a:lstStyle/>
          <a:p>
            <a:pPr algn="ctr"/>
            <a:r>
              <a:rPr lang="en-CA" sz="4000" dirty="0" smtClean="0">
                <a:solidFill>
                  <a:schemeClr val="bg1"/>
                </a:solidFill>
                <a:latin typeface="ALusine" panose="00000400000000000000" pitchFamily="2" charset="0"/>
              </a:rPr>
              <a:t>Cross </a:t>
            </a:r>
            <a:r>
              <a:rPr lang="en-CA" sz="4000" smtClean="0">
                <a:solidFill>
                  <a:schemeClr val="bg1"/>
                </a:solidFill>
                <a:latin typeface="ALusine" panose="00000400000000000000" pitchFamily="2" charset="0"/>
              </a:rPr>
              <a:t>Platform Development With </a:t>
            </a:r>
            <a:r>
              <a:rPr lang="en-CA" sz="4000" dirty="0" smtClean="0">
                <a:solidFill>
                  <a:schemeClr val="bg1"/>
                </a:solidFill>
                <a:latin typeface="ALusine" panose="00000400000000000000" pitchFamily="2" charset="0"/>
              </a:rPr>
              <a:t>Xamarin</a:t>
            </a:r>
          </a:p>
          <a:p>
            <a:pPr algn="ctr"/>
            <a:endParaRPr lang="en-CA" sz="4000" dirty="0" smtClean="0">
              <a:solidFill>
                <a:schemeClr val="bg1"/>
              </a:solidFill>
              <a:latin typeface="ALusine" panose="00000400000000000000" pitchFamily="2" charset="0"/>
            </a:endParaRPr>
          </a:p>
          <a:p>
            <a:pPr algn="ctr"/>
            <a:r>
              <a:rPr lang="en-US" sz="4000" dirty="0" smtClean="0">
                <a:solidFill>
                  <a:schemeClr val="bg1"/>
                </a:solidFill>
                <a:latin typeface="ALusine" panose="00000400000000000000" pitchFamily="2" charset="0"/>
              </a:rPr>
              <a:t>Lori Lalonde</a:t>
            </a:r>
          </a:p>
          <a:p>
            <a:pPr algn="ctr"/>
            <a:r>
              <a:rPr lang="en-US" sz="4000" dirty="0" smtClean="0">
                <a:solidFill>
                  <a:schemeClr val="bg1"/>
                </a:solidFill>
                <a:latin typeface="ALusine" panose="00000400000000000000" pitchFamily="2" charset="0"/>
              </a:rPr>
              <a:t>@</a:t>
            </a:r>
            <a:r>
              <a:rPr lang="en-US" sz="4000" dirty="0" err="1" smtClean="0">
                <a:solidFill>
                  <a:schemeClr val="bg1"/>
                </a:solidFill>
                <a:latin typeface="ALusine" panose="00000400000000000000" pitchFamily="2" charset="0"/>
              </a:rPr>
              <a:t>loriblalonde</a:t>
            </a:r>
            <a:endParaRPr lang="en-CA" sz="4000" dirty="0">
              <a:solidFill>
                <a:schemeClr val="bg1"/>
              </a:solidFill>
              <a:latin typeface="ALusine" panose="00000400000000000000" pitchFamily="2" charset="0"/>
            </a:endParaRPr>
          </a:p>
        </p:txBody>
      </p:sp>
      <p:pic>
        <p:nvPicPr>
          <p:cNvPr id="8" name="Picture 7"/>
          <p:cNvPicPr>
            <a:picLocks noChangeAspect="1"/>
          </p:cNvPicPr>
          <p:nvPr/>
        </p:nvPicPr>
        <p:blipFill>
          <a:blip r:embed="rId4"/>
          <a:stretch>
            <a:fillRect/>
          </a:stretch>
        </p:blipFill>
        <p:spPr>
          <a:xfrm>
            <a:off x="498637" y="433691"/>
            <a:ext cx="3704260" cy="2104477"/>
          </a:xfrm>
          <a:prstGeom prst="rect">
            <a:avLst/>
          </a:prstGeom>
        </p:spPr>
      </p:pic>
    </p:spTree>
    <p:extLst>
      <p:ext uri="{BB962C8B-B14F-4D97-AF65-F5344CB8AC3E}">
        <p14:creationId xmlns:p14="http://schemas.microsoft.com/office/powerpoint/2010/main" val="3446164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1725" y="319401"/>
            <a:ext cx="10969943" cy="526881"/>
          </a:xfrm>
        </p:spPr>
        <p:txBody>
          <a:bodyPr>
            <a:noAutofit/>
          </a:bodyPr>
          <a:lstStyle/>
          <a:p>
            <a:r>
              <a:rPr lang="en-US" dirty="0" smtClean="0">
                <a:latin typeface="Arial" panose="020B0604020202020204" pitchFamily="34" charset="0"/>
                <a:cs typeface="Arial" panose="020B0604020202020204" pitchFamily="34" charset="0"/>
              </a:rPr>
              <a:t>Do I REALLY Need A Mac?</a:t>
            </a:r>
            <a:endParaRPr lang="en-US" dirty="0">
              <a:latin typeface="Arial" panose="020B0604020202020204" pitchFamily="34" charset="0"/>
              <a:cs typeface="Arial" panose="020B0604020202020204" pitchFamily="34" charset="0"/>
            </a:endParaRPr>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b="15798"/>
          <a:stretch/>
        </p:blipFill>
        <p:spPr>
          <a:xfrm>
            <a:off x="3966181" y="4740756"/>
            <a:ext cx="2499454" cy="200100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55514" y="5096726"/>
            <a:ext cx="1963812" cy="1475041"/>
          </a:xfrm>
          <a:prstGeom prst="rect">
            <a:avLst/>
          </a:prstGeom>
        </p:spPr>
      </p:pic>
      <p:sp>
        <p:nvSpPr>
          <p:cNvPr id="10" name="Title 1"/>
          <p:cNvSpPr txBox="1">
            <a:spLocks/>
          </p:cNvSpPr>
          <p:nvPr/>
        </p:nvSpPr>
        <p:spPr>
          <a:xfrm>
            <a:off x="6526398" y="5707131"/>
            <a:ext cx="410214" cy="526881"/>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3199" b="0" i="0" kern="1200" cap="none" spc="-100" baseline="0">
                <a:ln w="3175">
                  <a:noFill/>
                </a:ln>
                <a:solidFill>
                  <a:srgbClr val="3C90D1"/>
                </a:solidFill>
                <a:effectLst/>
                <a:latin typeface="Calibri"/>
                <a:ea typeface="+mn-ea"/>
                <a:cs typeface="Calibri"/>
              </a:defRPr>
            </a:lvl1pPr>
          </a:lstStyle>
          <a:p>
            <a:r>
              <a:rPr lang="en-US" sz="4800" dirty="0" smtClean="0">
                <a:latin typeface="Arial" panose="020B0604020202020204" pitchFamily="34" charset="0"/>
                <a:cs typeface="Arial" panose="020B0604020202020204" pitchFamily="34" charset="0"/>
              </a:rPr>
              <a:t>+</a:t>
            </a:r>
            <a:endParaRPr lang="en-CA" sz="4800" dirty="0">
              <a:latin typeface="Arial" panose="020B0604020202020204" pitchFamily="34" charset="0"/>
              <a:cs typeface="Arial" panose="020B0604020202020204" pitchFamily="34" charset="0"/>
            </a:endParaRPr>
          </a:p>
        </p:txBody>
      </p:sp>
      <p:pic>
        <p:nvPicPr>
          <p:cNvPr id="11" name="Picture 10"/>
          <p:cNvPicPr>
            <a:picLocks noChangeAspect="1"/>
          </p:cNvPicPr>
          <p:nvPr/>
        </p:nvPicPr>
        <p:blipFill>
          <a:blip r:embed="rId5"/>
          <a:stretch>
            <a:fillRect/>
          </a:stretch>
        </p:blipFill>
        <p:spPr>
          <a:xfrm>
            <a:off x="3558326" y="1234015"/>
            <a:ext cx="2907309" cy="2387304"/>
          </a:xfrm>
          <a:prstGeom prst="rect">
            <a:avLst/>
          </a:prstGeom>
        </p:spPr>
      </p:pic>
      <p:grpSp>
        <p:nvGrpSpPr>
          <p:cNvPr id="13" name="Group 12"/>
          <p:cNvGrpSpPr/>
          <p:nvPr/>
        </p:nvGrpSpPr>
        <p:grpSpPr>
          <a:xfrm>
            <a:off x="4804475" y="3518115"/>
            <a:ext cx="1661160" cy="1670370"/>
            <a:chOff x="4804475" y="3518115"/>
            <a:chExt cx="1661160" cy="1670370"/>
          </a:xfrm>
        </p:grpSpPr>
        <p:sp>
          <p:nvSpPr>
            <p:cNvPr id="9" name="Title 1"/>
            <p:cNvSpPr txBox="1">
              <a:spLocks/>
            </p:cNvSpPr>
            <p:nvPr/>
          </p:nvSpPr>
          <p:spPr>
            <a:xfrm>
              <a:off x="5177884" y="4089582"/>
              <a:ext cx="1287751" cy="526881"/>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3199" b="0" i="0" kern="1200" cap="none" spc="-100" baseline="0">
                  <a:ln w="3175">
                    <a:noFill/>
                  </a:ln>
                  <a:solidFill>
                    <a:srgbClr val="3C90D1"/>
                  </a:solidFill>
                  <a:effectLst/>
                  <a:latin typeface="Calibri"/>
                  <a:ea typeface="+mn-ea"/>
                  <a:cs typeface="Calibri"/>
                </a:defRPr>
              </a:lvl1pPr>
            </a:lstStyle>
            <a:p>
              <a:r>
                <a:rPr lang="en-US" sz="2400" dirty="0" smtClean="0">
                  <a:latin typeface="Arial" panose="020B0604020202020204" pitchFamily="34" charset="0"/>
                  <a:cs typeface="Arial" panose="020B0604020202020204" pitchFamily="34" charset="0"/>
                </a:rPr>
                <a:t>Yes</a:t>
              </a:r>
              <a:endParaRPr lang="en-CA" sz="2400" dirty="0">
                <a:latin typeface="Arial" panose="020B0604020202020204" pitchFamily="34" charset="0"/>
                <a:cs typeface="Arial" panose="020B0604020202020204" pitchFamily="34" charset="0"/>
              </a:endParaRPr>
            </a:p>
          </p:txBody>
        </p:sp>
        <p:pic>
          <p:nvPicPr>
            <p:cNvPr id="12" name="Picture 11"/>
            <p:cNvPicPr>
              <a:picLocks noChangeAspect="1"/>
            </p:cNvPicPr>
            <p:nvPr/>
          </p:nvPicPr>
          <p:blipFill rotWithShape="1">
            <a:blip r:embed="rId6"/>
            <a:srcRect l="-12537" t="27277"/>
            <a:stretch/>
          </p:blipFill>
          <p:spPr>
            <a:xfrm>
              <a:off x="4804475" y="3518115"/>
              <a:ext cx="373409" cy="1670370"/>
            </a:xfrm>
            <a:prstGeom prst="rect">
              <a:avLst/>
            </a:prstGeom>
          </p:spPr>
        </p:pic>
      </p:grpSp>
    </p:spTree>
    <p:extLst>
      <p:ext uri="{BB962C8B-B14F-4D97-AF65-F5344CB8AC3E}">
        <p14:creationId xmlns:p14="http://schemas.microsoft.com/office/powerpoint/2010/main" val="4216293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8694" y="2192642"/>
            <a:ext cx="10368179" cy="914096"/>
          </a:xfrm>
        </p:spPr>
        <p:txBody>
          <a:bodyPr/>
          <a:lstStyle/>
          <a:p>
            <a:r>
              <a:rPr lang="en-US" dirty="0" smtClean="0"/>
              <a:t>How do I get started?</a:t>
            </a:r>
            <a:endParaRPr lang="en-US" dirty="0"/>
          </a:p>
        </p:txBody>
      </p:sp>
    </p:spTree>
    <p:extLst>
      <p:ext uri="{BB962C8B-B14F-4D97-AF65-F5344CB8AC3E}">
        <p14:creationId xmlns:p14="http://schemas.microsoft.com/office/powerpoint/2010/main" val="3324689257"/>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1725" y="319401"/>
            <a:ext cx="10969943" cy="526881"/>
          </a:xfrm>
        </p:spPr>
        <p:txBody>
          <a:bodyPr>
            <a:noAutofit/>
          </a:bodyPr>
          <a:lstStyle/>
          <a:p>
            <a:r>
              <a:rPr lang="en-US" dirty="0" err="1" smtClean="0">
                <a:latin typeface="Arial" panose="020B0604020202020204" pitchFamily="34" charset="0"/>
                <a:cs typeface="Arial" panose="020B0604020202020204" pitchFamily="34" charset="0"/>
              </a:rPr>
              <a:t>Xamarin</a:t>
            </a:r>
            <a:r>
              <a:rPr lang="en-US" dirty="0" smtClean="0">
                <a:latin typeface="Arial" panose="020B0604020202020204" pitchFamily="34" charset="0"/>
                <a:cs typeface="Arial" panose="020B0604020202020204" pitchFamily="34" charset="0"/>
              </a:rPr>
              <a:t> Licenses</a:t>
            </a:r>
            <a:endParaRPr lang="en-US" dirty="0">
              <a:latin typeface="Arial" panose="020B0604020202020204" pitchFamily="34" charset="0"/>
              <a:cs typeface="Arial" panose="020B0604020202020204" pitchFamily="34" charset="0"/>
            </a:endParaRPr>
          </a:p>
        </p:txBody>
      </p:sp>
      <p:grpSp>
        <p:nvGrpSpPr>
          <p:cNvPr id="64" name="Group 63"/>
          <p:cNvGrpSpPr/>
          <p:nvPr/>
        </p:nvGrpSpPr>
        <p:grpSpPr>
          <a:xfrm>
            <a:off x="1818152" y="1308537"/>
            <a:ext cx="4100528" cy="1896777"/>
            <a:chOff x="1818152" y="1308537"/>
            <a:chExt cx="4100528" cy="1896777"/>
          </a:xfrm>
        </p:grpSpPr>
        <p:sp>
          <p:nvSpPr>
            <p:cNvPr id="22" name="Title 1"/>
            <p:cNvSpPr txBox="1">
              <a:spLocks/>
            </p:cNvSpPr>
            <p:nvPr/>
          </p:nvSpPr>
          <p:spPr>
            <a:xfrm>
              <a:off x="1818152" y="1308537"/>
              <a:ext cx="4100528" cy="766068"/>
            </a:xfrm>
            <a:prstGeom prst="rect">
              <a:avLst/>
            </a:prstGeom>
            <a:solidFill>
              <a:schemeClr val="bg2"/>
            </a:solidFill>
          </p:spPr>
          <p:txBody>
            <a:bodyPr vert="horz" wrap="square" lIns="0" tIns="0" rIns="0" bIns="0" rtlCol="0" anchor="ctr">
              <a:noAutofit/>
            </a:bodyPr>
            <a:lstStyle>
              <a:lvl1pPr algn="l" defTabSz="914363" rtl="0" eaLnBrk="1" latinLnBrk="0" hangingPunct="1">
                <a:lnSpc>
                  <a:spcPct val="90000"/>
                </a:lnSpc>
                <a:spcBef>
                  <a:spcPct val="0"/>
                </a:spcBef>
                <a:buNone/>
                <a:defRPr lang="en-US" sz="3199" b="0" i="0" kern="1200" cap="none" spc="-100" baseline="0">
                  <a:ln w="3175">
                    <a:noFill/>
                  </a:ln>
                  <a:solidFill>
                    <a:srgbClr val="3C90D1"/>
                  </a:solidFill>
                  <a:effectLst/>
                  <a:latin typeface="Calibri"/>
                  <a:ea typeface="+mn-ea"/>
                  <a:cs typeface="Calibri"/>
                </a:defRPr>
              </a:lvl1pPr>
            </a:lstStyle>
            <a:p>
              <a:pPr algn="ctr"/>
              <a:r>
                <a:rPr lang="en-US" sz="2800" dirty="0" smtClean="0">
                  <a:solidFill>
                    <a:schemeClr val="tx1"/>
                  </a:solidFill>
                  <a:latin typeface="Arial" panose="020B0604020202020204" pitchFamily="34" charset="0"/>
                  <a:cs typeface="Arial" panose="020B0604020202020204" pitchFamily="34" charset="0"/>
                </a:rPr>
                <a:t>Starter</a:t>
              </a:r>
              <a:endParaRPr lang="en-CA" sz="2800" dirty="0">
                <a:solidFill>
                  <a:schemeClr val="tx1"/>
                </a:solidFill>
                <a:latin typeface="Arial" panose="020B0604020202020204" pitchFamily="34" charset="0"/>
                <a:cs typeface="Arial" panose="020B0604020202020204" pitchFamily="34" charset="0"/>
              </a:endParaRPr>
            </a:p>
          </p:txBody>
        </p:sp>
        <p:sp>
          <p:nvSpPr>
            <p:cNvPr id="59" name="Title 1"/>
            <p:cNvSpPr txBox="1">
              <a:spLocks/>
            </p:cNvSpPr>
            <p:nvPr/>
          </p:nvSpPr>
          <p:spPr>
            <a:xfrm>
              <a:off x="1818152" y="2074605"/>
              <a:ext cx="4100528" cy="1130709"/>
            </a:xfrm>
            <a:prstGeom prst="rect">
              <a:avLst/>
            </a:prstGeom>
            <a:solidFill>
              <a:schemeClr val="tx1">
                <a:lumMod val="85000"/>
              </a:schemeClr>
            </a:solidFill>
          </p:spPr>
          <p:txBody>
            <a:bodyPr vert="horz" wrap="square" lIns="0" tIns="0" rIns="0" bIns="0" rtlCol="0" anchor="t">
              <a:noAutofit/>
            </a:bodyPr>
            <a:lstStyle>
              <a:lvl1pPr algn="l" defTabSz="914363" rtl="0" eaLnBrk="1" latinLnBrk="0" hangingPunct="1">
                <a:lnSpc>
                  <a:spcPct val="90000"/>
                </a:lnSpc>
                <a:spcBef>
                  <a:spcPct val="0"/>
                </a:spcBef>
                <a:buNone/>
                <a:defRPr lang="en-US" sz="3199" b="0" i="0" kern="1200" cap="none" spc="-100" baseline="0">
                  <a:ln w="3175">
                    <a:noFill/>
                  </a:ln>
                  <a:solidFill>
                    <a:srgbClr val="3C90D1"/>
                  </a:solidFill>
                  <a:effectLst/>
                  <a:latin typeface="Calibri"/>
                  <a:ea typeface="+mn-ea"/>
                  <a:cs typeface="Calibri"/>
                </a:defRPr>
              </a:lvl1pPr>
            </a:lstStyle>
            <a:p>
              <a:pPr algn="ctr">
                <a:lnSpc>
                  <a:spcPct val="150000"/>
                </a:lnSpc>
              </a:pPr>
              <a:r>
                <a:rPr lang="en-US" sz="2000" dirty="0" smtClean="0">
                  <a:solidFill>
                    <a:schemeClr val="bg2">
                      <a:lumMod val="75000"/>
                    </a:schemeClr>
                  </a:solidFill>
                  <a:latin typeface="Arial" panose="020B0604020202020204" pitchFamily="34" charset="0"/>
                  <a:cs typeface="Arial" panose="020B0604020202020204" pitchFamily="34" charset="0"/>
                </a:rPr>
                <a:t>FREE</a:t>
              </a:r>
            </a:p>
            <a:p>
              <a:pPr algn="ctr">
                <a:lnSpc>
                  <a:spcPct val="150000"/>
                </a:lnSpc>
              </a:pPr>
              <a:r>
                <a:rPr lang="en-US" sz="2000" dirty="0" smtClean="0">
                  <a:solidFill>
                    <a:schemeClr val="bg2">
                      <a:lumMod val="75000"/>
                    </a:schemeClr>
                  </a:solidFill>
                  <a:latin typeface="Arial" panose="020B0604020202020204" pitchFamily="34" charset="0"/>
                  <a:cs typeface="Arial" panose="020B0604020202020204" pitchFamily="34" charset="0"/>
                </a:rPr>
                <a:t>Limited app size</a:t>
              </a:r>
              <a:endParaRPr lang="en-CA" sz="2000" dirty="0">
                <a:solidFill>
                  <a:schemeClr val="bg2">
                    <a:lumMod val="75000"/>
                  </a:schemeClr>
                </a:solidFill>
                <a:latin typeface="Arial" panose="020B0604020202020204" pitchFamily="34" charset="0"/>
                <a:cs typeface="Arial" panose="020B0604020202020204" pitchFamily="34" charset="0"/>
              </a:endParaRPr>
            </a:p>
          </p:txBody>
        </p:sp>
      </p:grpSp>
      <p:grpSp>
        <p:nvGrpSpPr>
          <p:cNvPr id="65" name="Group 64"/>
          <p:cNvGrpSpPr/>
          <p:nvPr/>
        </p:nvGrpSpPr>
        <p:grpSpPr>
          <a:xfrm>
            <a:off x="6164347" y="1308537"/>
            <a:ext cx="4100530" cy="1896776"/>
            <a:chOff x="6164347" y="1308537"/>
            <a:chExt cx="4100530" cy="1896776"/>
          </a:xfrm>
        </p:grpSpPr>
        <p:sp>
          <p:nvSpPr>
            <p:cNvPr id="56" name="Title 1"/>
            <p:cNvSpPr txBox="1">
              <a:spLocks/>
            </p:cNvSpPr>
            <p:nvPr/>
          </p:nvSpPr>
          <p:spPr>
            <a:xfrm>
              <a:off x="6164349" y="1308537"/>
              <a:ext cx="4100528" cy="766068"/>
            </a:xfrm>
            <a:prstGeom prst="rect">
              <a:avLst/>
            </a:prstGeom>
            <a:solidFill>
              <a:schemeClr val="bg2"/>
            </a:solidFill>
          </p:spPr>
          <p:txBody>
            <a:bodyPr vert="horz" wrap="square" lIns="0" tIns="0" rIns="0" bIns="0" rtlCol="0" anchor="ctr">
              <a:noAutofit/>
            </a:bodyPr>
            <a:lstStyle>
              <a:lvl1pPr algn="l" defTabSz="914363" rtl="0" eaLnBrk="1" latinLnBrk="0" hangingPunct="1">
                <a:lnSpc>
                  <a:spcPct val="90000"/>
                </a:lnSpc>
                <a:spcBef>
                  <a:spcPct val="0"/>
                </a:spcBef>
                <a:buNone/>
                <a:defRPr lang="en-US" sz="3199" b="0" i="0" kern="1200" cap="none" spc="-100" baseline="0">
                  <a:ln w="3175">
                    <a:noFill/>
                  </a:ln>
                  <a:solidFill>
                    <a:srgbClr val="3C90D1"/>
                  </a:solidFill>
                  <a:effectLst/>
                  <a:latin typeface="Calibri"/>
                  <a:ea typeface="+mn-ea"/>
                  <a:cs typeface="Calibri"/>
                </a:defRPr>
              </a:lvl1pPr>
            </a:lstStyle>
            <a:p>
              <a:pPr algn="ctr"/>
              <a:r>
                <a:rPr lang="en-US" sz="2800" dirty="0" smtClean="0">
                  <a:solidFill>
                    <a:schemeClr val="tx1"/>
                  </a:solidFill>
                  <a:latin typeface="Arial" panose="020B0604020202020204" pitchFamily="34" charset="0"/>
                  <a:cs typeface="Arial" panose="020B0604020202020204" pitchFamily="34" charset="0"/>
                </a:rPr>
                <a:t>Indie</a:t>
              </a:r>
              <a:endParaRPr lang="en-CA" sz="2800" dirty="0">
                <a:solidFill>
                  <a:schemeClr val="tx1"/>
                </a:solidFill>
                <a:latin typeface="Arial" panose="020B0604020202020204" pitchFamily="34" charset="0"/>
                <a:cs typeface="Arial" panose="020B0604020202020204" pitchFamily="34" charset="0"/>
              </a:endParaRPr>
            </a:p>
          </p:txBody>
        </p:sp>
        <p:sp>
          <p:nvSpPr>
            <p:cNvPr id="60" name="Title 1"/>
            <p:cNvSpPr txBox="1">
              <a:spLocks/>
            </p:cNvSpPr>
            <p:nvPr/>
          </p:nvSpPr>
          <p:spPr>
            <a:xfrm>
              <a:off x="6164347" y="2074604"/>
              <a:ext cx="4100528" cy="1130709"/>
            </a:xfrm>
            <a:prstGeom prst="rect">
              <a:avLst/>
            </a:prstGeom>
            <a:solidFill>
              <a:schemeClr val="tx1">
                <a:lumMod val="85000"/>
              </a:schemeClr>
            </a:solidFill>
          </p:spPr>
          <p:txBody>
            <a:bodyPr vert="horz" wrap="square" lIns="0" tIns="0" rIns="0" bIns="0" rtlCol="0" anchor="t">
              <a:noAutofit/>
            </a:bodyPr>
            <a:lstStyle>
              <a:lvl1pPr algn="l" defTabSz="914363" rtl="0" eaLnBrk="1" latinLnBrk="0" hangingPunct="1">
                <a:lnSpc>
                  <a:spcPct val="90000"/>
                </a:lnSpc>
                <a:spcBef>
                  <a:spcPct val="0"/>
                </a:spcBef>
                <a:buNone/>
                <a:defRPr lang="en-US" sz="3199" b="0" i="0" kern="1200" cap="none" spc="-100" baseline="0">
                  <a:ln w="3175">
                    <a:noFill/>
                  </a:ln>
                  <a:solidFill>
                    <a:srgbClr val="3C90D1"/>
                  </a:solidFill>
                  <a:effectLst/>
                  <a:latin typeface="Calibri"/>
                  <a:ea typeface="+mn-ea"/>
                  <a:cs typeface="Calibri"/>
                </a:defRPr>
              </a:lvl1pPr>
            </a:lstStyle>
            <a:p>
              <a:pPr algn="ctr">
                <a:lnSpc>
                  <a:spcPct val="150000"/>
                </a:lnSpc>
              </a:pPr>
              <a:r>
                <a:rPr lang="en-US" sz="2000" dirty="0" smtClean="0">
                  <a:solidFill>
                    <a:schemeClr val="bg2">
                      <a:lumMod val="75000"/>
                    </a:schemeClr>
                  </a:solidFill>
                  <a:latin typeface="Arial" panose="020B0604020202020204" pitchFamily="34" charset="0"/>
                  <a:cs typeface="Arial" panose="020B0604020202020204" pitchFamily="34" charset="0"/>
                </a:rPr>
                <a:t>$25/month*</a:t>
              </a:r>
            </a:p>
            <a:p>
              <a:pPr algn="ctr">
                <a:lnSpc>
                  <a:spcPct val="150000"/>
                </a:lnSpc>
              </a:pPr>
              <a:r>
                <a:rPr lang="en-US" sz="2000" dirty="0" smtClean="0">
                  <a:solidFill>
                    <a:schemeClr val="bg2">
                      <a:lumMod val="75000"/>
                    </a:schemeClr>
                  </a:solidFill>
                  <a:latin typeface="Arial" panose="020B0604020202020204" pitchFamily="34" charset="0"/>
                  <a:cs typeface="Arial" panose="020B0604020202020204" pitchFamily="34" charset="0"/>
                </a:rPr>
                <a:t>Unlimited app size</a:t>
              </a:r>
              <a:endParaRPr lang="en-CA" sz="2000" dirty="0">
                <a:solidFill>
                  <a:schemeClr val="bg2">
                    <a:lumMod val="75000"/>
                  </a:schemeClr>
                </a:solidFill>
                <a:latin typeface="Arial" panose="020B0604020202020204" pitchFamily="34" charset="0"/>
                <a:cs typeface="Arial" panose="020B0604020202020204" pitchFamily="34" charset="0"/>
              </a:endParaRPr>
            </a:p>
          </p:txBody>
        </p:sp>
      </p:grpSp>
      <p:grpSp>
        <p:nvGrpSpPr>
          <p:cNvPr id="66" name="Group 65"/>
          <p:cNvGrpSpPr/>
          <p:nvPr/>
        </p:nvGrpSpPr>
        <p:grpSpPr>
          <a:xfrm>
            <a:off x="1818150" y="3413913"/>
            <a:ext cx="4100529" cy="2632926"/>
            <a:chOff x="1818150" y="3413913"/>
            <a:chExt cx="4100529" cy="2632926"/>
          </a:xfrm>
        </p:grpSpPr>
        <p:sp>
          <p:nvSpPr>
            <p:cNvPr id="57" name="Title 1"/>
            <p:cNvSpPr txBox="1">
              <a:spLocks/>
            </p:cNvSpPr>
            <p:nvPr/>
          </p:nvSpPr>
          <p:spPr>
            <a:xfrm>
              <a:off x="1818151" y="3413913"/>
              <a:ext cx="4100528" cy="766068"/>
            </a:xfrm>
            <a:prstGeom prst="rect">
              <a:avLst/>
            </a:prstGeom>
            <a:solidFill>
              <a:schemeClr val="bg2"/>
            </a:solidFill>
          </p:spPr>
          <p:txBody>
            <a:bodyPr vert="horz" wrap="square" lIns="0" tIns="0" rIns="0" bIns="0" rtlCol="0" anchor="ctr">
              <a:noAutofit/>
            </a:bodyPr>
            <a:lstStyle>
              <a:lvl1pPr algn="l" defTabSz="914363" rtl="0" eaLnBrk="1" latinLnBrk="0" hangingPunct="1">
                <a:lnSpc>
                  <a:spcPct val="90000"/>
                </a:lnSpc>
                <a:spcBef>
                  <a:spcPct val="0"/>
                </a:spcBef>
                <a:buNone/>
                <a:defRPr lang="en-US" sz="3199" b="0" i="0" kern="1200" cap="none" spc="-100" baseline="0">
                  <a:ln w="3175">
                    <a:noFill/>
                  </a:ln>
                  <a:solidFill>
                    <a:srgbClr val="3C90D1"/>
                  </a:solidFill>
                  <a:effectLst/>
                  <a:latin typeface="Calibri"/>
                  <a:ea typeface="+mn-ea"/>
                  <a:cs typeface="Calibri"/>
                </a:defRPr>
              </a:lvl1pPr>
            </a:lstStyle>
            <a:p>
              <a:pPr algn="ctr"/>
              <a:r>
                <a:rPr lang="en-US" sz="2800" dirty="0" smtClean="0">
                  <a:solidFill>
                    <a:schemeClr val="tx1"/>
                  </a:solidFill>
                  <a:latin typeface="Arial" panose="020B0604020202020204" pitchFamily="34" charset="0"/>
                  <a:cs typeface="Arial" panose="020B0604020202020204" pitchFamily="34" charset="0"/>
                </a:rPr>
                <a:t>Business</a:t>
              </a:r>
              <a:endParaRPr lang="en-CA" sz="2800" dirty="0">
                <a:solidFill>
                  <a:schemeClr val="tx1"/>
                </a:solidFill>
                <a:latin typeface="Arial" panose="020B0604020202020204" pitchFamily="34" charset="0"/>
                <a:cs typeface="Arial" panose="020B0604020202020204" pitchFamily="34" charset="0"/>
              </a:endParaRPr>
            </a:p>
          </p:txBody>
        </p:sp>
        <p:sp>
          <p:nvSpPr>
            <p:cNvPr id="61" name="Title 1"/>
            <p:cNvSpPr txBox="1">
              <a:spLocks/>
            </p:cNvSpPr>
            <p:nvPr/>
          </p:nvSpPr>
          <p:spPr>
            <a:xfrm>
              <a:off x="1818150" y="4179981"/>
              <a:ext cx="4100528" cy="1866858"/>
            </a:xfrm>
            <a:prstGeom prst="rect">
              <a:avLst/>
            </a:prstGeom>
            <a:solidFill>
              <a:schemeClr val="tx1">
                <a:lumMod val="85000"/>
              </a:schemeClr>
            </a:solidFill>
          </p:spPr>
          <p:txBody>
            <a:bodyPr vert="horz" wrap="square" lIns="0" tIns="0" rIns="0" bIns="0" rtlCol="0" anchor="t">
              <a:noAutofit/>
            </a:bodyPr>
            <a:lstStyle>
              <a:lvl1pPr algn="l" defTabSz="914363" rtl="0" eaLnBrk="1" latinLnBrk="0" hangingPunct="1">
                <a:lnSpc>
                  <a:spcPct val="90000"/>
                </a:lnSpc>
                <a:spcBef>
                  <a:spcPct val="0"/>
                </a:spcBef>
                <a:buNone/>
                <a:defRPr lang="en-US" sz="3199" b="0" i="0" kern="1200" cap="none" spc="-100" baseline="0">
                  <a:ln w="3175">
                    <a:noFill/>
                  </a:ln>
                  <a:solidFill>
                    <a:srgbClr val="3C90D1"/>
                  </a:solidFill>
                  <a:effectLst/>
                  <a:latin typeface="Calibri"/>
                  <a:ea typeface="+mn-ea"/>
                  <a:cs typeface="Calibri"/>
                </a:defRPr>
              </a:lvl1pPr>
            </a:lstStyle>
            <a:p>
              <a:pPr algn="ctr">
                <a:lnSpc>
                  <a:spcPct val="150000"/>
                </a:lnSpc>
              </a:pPr>
              <a:r>
                <a:rPr lang="en-US" sz="2000" dirty="0" smtClean="0">
                  <a:solidFill>
                    <a:schemeClr val="bg2">
                      <a:lumMod val="75000"/>
                    </a:schemeClr>
                  </a:solidFill>
                  <a:latin typeface="Arial" panose="020B0604020202020204" pitchFamily="34" charset="0"/>
                  <a:cs typeface="Arial" panose="020B0604020202020204" pitchFamily="34" charset="0"/>
                </a:rPr>
                <a:t>$999/year*</a:t>
              </a:r>
            </a:p>
            <a:p>
              <a:pPr algn="ctr">
                <a:lnSpc>
                  <a:spcPct val="150000"/>
                </a:lnSpc>
              </a:pPr>
              <a:r>
                <a:rPr lang="en-US" sz="2000" dirty="0" smtClean="0">
                  <a:solidFill>
                    <a:schemeClr val="bg2">
                      <a:lumMod val="75000"/>
                    </a:schemeClr>
                  </a:solidFill>
                  <a:latin typeface="Arial" panose="020B0604020202020204" pitchFamily="34" charset="0"/>
                  <a:cs typeface="Arial" panose="020B0604020202020204" pitchFamily="34" charset="0"/>
                </a:rPr>
                <a:t>Email support</a:t>
              </a:r>
            </a:p>
            <a:p>
              <a:pPr algn="ctr">
                <a:lnSpc>
                  <a:spcPct val="150000"/>
                </a:lnSpc>
              </a:pPr>
              <a:r>
                <a:rPr lang="en-US" sz="2000" dirty="0" smtClean="0">
                  <a:solidFill>
                    <a:schemeClr val="bg2">
                      <a:lumMod val="75000"/>
                    </a:schemeClr>
                  </a:solidFill>
                  <a:latin typeface="Arial" panose="020B0604020202020204" pitchFamily="34" charset="0"/>
                  <a:cs typeface="Arial" panose="020B0604020202020204" pitchFamily="34" charset="0"/>
                </a:rPr>
                <a:t>Additional business features</a:t>
              </a:r>
            </a:p>
          </p:txBody>
        </p:sp>
      </p:grpSp>
      <p:grpSp>
        <p:nvGrpSpPr>
          <p:cNvPr id="67" name="Group 66"/>
          <p:cNvGrpSpPr/>
          <p:nvPr/>
        </p:nvGrpSpPr>
        <p:grpSpPr>
          <a:xfrm>
            <a:off x="6164348" y="3413913"/>
            <a:ext cx="4100529" cy="2632926"/>
            <a:chOff x="6164348" y="3413913"/>
            <a:chExt cx="4100529" cy="2632926"/>
          </a:xfrm>
        </p:grpSpPr>
        <p:sp>
          <p:nvSpPr>
            <p:cNvPr id="58" name="Title 1"/>
            <p:cNvSpPr txBox="1">
              <a:spLocks/>
            </p:cNvSpPr>
            <p:nvPr/>
          </p:nvSpPr>
          <p:spPr>
            <a:xfrm>
              <a:off x="6164348" y="3413913"/>
              <a:ext cx="4100528" cy="766068"/>
            </a:xfrm>
            <a:prstGeom prst="rect">
              <a:avLst/>
            </a:prstGeom>
            <a:solidFill>
              <a:schemeClr val="bg2"/>
            </a:solidFill>
          </p:spPr>
          <p:txBody>
            <a:bodyPr vert="horz" wrap="square" lIns="0" tIns="0" rIns="0" bIns="0" rtlCol="0" anchor="ctr">
              <a:noAutofit/>
            </a:bodyPr>
            <a:lstStyle>
              <a:lvl1pPr algn="l" defTabSz="914363" rtl="0" eaLnBrk="1" latinLnBrk="0" hangingPunct="1">
                <a:lnSpc>
                  <a:spcPct val="90000"/>
                </a:lnSpc>
                <a:spcBef>
                  <a:spcPct val="0"/>
                </a:spcBef>
                <a:buNone/>
                <a:defRPr lang="en-US" sz="3199" b="0" i="0" kern="1200" cap="none" spc="-100" baseline="0">
                  <a:ln w="3175">
                    <a:noFill/>
                  </a:ln>
                  <a:solidFill>
                    <a:srgbClr val="3C90D1"/>
                  </a:solidFill>
                  <a:effectLst/>
                  <a:latin typeface="Calibri"/>
                  <a:ea typeface="+mn-ea"/>
                  <a:cs typeface="Calibri"/>
                </a:defRPr>
              </a:lvl1pPr>
            </a:lstStyle>
            <a:p>
              <a:pPr algn="ctr"/>
              <a:r>
                <a:rPr lang="en-US" sz="2800" dirty="0" smtClean="0">
                  <a:solidFill>
                    <a:schemeClr val="tx1"/>
                  </a:solidFill>
                  <a:latin typeface="Arial" panose="020B0604020202020204" pitchFamily="34" charset="0"/>
                  <a:cs typeface="Arial" panose="020B0604020202020204" pitchFamily="34" charset="0"/>
                </a:rPr>
                <a:t>Organization</a:t>
              </a:r>
              <a:endParaRPr lang="en-CA" sz="2800" dirty="0">
                <a:solidFill>
                  <a:schemeClr val="tx1"/>
                </a:solidFill>
                <a:latin typeface="Arial" panose="020B0604020202020204" pitchFamily="34" charset="0"/>
                <a:cs typeface="Arial" panose="020B0604020202020204" pitchFamily="34" charset="0"/>
              </a:endParaRPr>
            </a:p>
          </p:txBody>
        </p:sp>
        <p:sp>
          <p:nvSpPr>
            <p:cNvPr id="62" name="Title 1"/>
            <p:cNvSpPr txBox="1">
              <a:spLocks/>
            </p:cNvSpPr>
            <p:nvPr/>
          </p:nvSpPr>
          <p:spPr>
            <a:xfrm>
              <a:off x="6164349" y="4161590"/>
              <a:ext cx="4100528" cy="1885249"/>
            </a:xfrm>
            <a:prstGeom prst="rect">
              <a:avLst/>
            </a:prstGeom>
            <a:solidFill>
              <a:schemeClr val="tx1">
                <a:lumMod val="85000"/>
              </a:schemeClr>
            </a:solidFill>
          </p:spPr>
          <p:txBody>
            <a:bodyPr vert="horz" wrap="square" lIns="0" tIns="0" rIns="0" bIns="0" rtlCol="0" anchor="t">
              <a:noAutofit/>
            </a:bodyPr>
            <a:lstStyle>
              <a:lvl1pPr algn="l" defTabSz="914363" rtl="0" eaLnBrk="1" latinLnBrk="0" hangingPunct="1">
                <a:lnSpc>
                  <a:spcPct val="90000"/>
                </a:lnSpc>
                <a:spcBef>
                  <a:spcPct val="0"/>
                </a:spcBef>
                <a:buNone/>
                <a:defRPr lang="en-US" sz="3199" b="0" i="0" kern="1200" cap="none" spc="-100" baseline="0">
                  <a:ln w="3175">
                    <a:noFill/>
                  </a:ln>
                  <a:solidFill>
                    <a:srgbClr val="3C90D1"/>
                  </a:solidFill>
                  <a:effectLst/>
                  <a:latin typeface="Calibri"/>
                  <a:ea typeface="+mn-ea"/>
                  <a:cs typeface="Calibri"/>
                </a:defRPr>
              </a:lvl1pPr>
            </a:lstStyle>
            <a:p>
              <a:pPr algn="ctr">
                <a:lnSpc>
                  <a:spcPct val="150000"/>
                </a:lnSpc>
              </a:pPr>
              <a:r>
                <a:rPr lang="en-US" sz="2000" dirty="0" smtClean="0">
                  <a:solidFill>
                    <a:schemeClr val="bg2">
                      <a:lumMod val="75000"/>
                    </a:schemeClr>
                  </a:solidFill>
                  <a:latin typeface="Arial" panose="020B0604020202020204" pitchFamily="34" charset="0"/>
                  <a:cs typeface="Arial" panose="020B0604020202020204" pitchFamily="34" charset="0"/>
                </a:rPr>
                <a:t>$1899/year*</a:t>
              </a:r>
            </a:p>
            <a:p>
              <a:pPr algn="ctr">
                <a:lnSpc>
                  <a:spcPct val="150000"/>
                </a:lnSpc>
              </a:pPr>
              <a:r>
                <a:rPr lang="en-US" sz="2000" dirty="0" smtClean="0">
                  <a:solidFill>
                    <a:schemeClr val="bg2">
                      <a:lumMod val="75000"/>
                    </a:schemeClr>
                  </a:solidFill>
                  <a:latin typeface="Arial" panose="020B0604020202020204" pitchFamily="34" charset="0"/>
                  <a:cs typeface="Arial" panose="020B0604020202020204" pitchFamily="34" charset="0"/>
                </a:rPr>
                <a:t>The world’s your oyster</a:t>
              </a:r>
              <a:endParaRPr lang="en-CA" sz="2000" dirty="0">
                <a:solidFill>
                  <a:schemeClr val="bg2">
                    <a:lumMod val="75000"/>
                  </a:schemeClr>
                </a:solidFill>
                <a:latin typeface="Arial" panose="020B0604020202020204" pitchFamily="34" charset="0"/>
                <a:cs typeface="Arial" panose="020B0604020202020204" pitchFamily="34" charset="0"/>
              </a:endParaRPr>
            </a:p>
          </p:txBody>
        </p:sp>
      </p:grpSp>
      <p:sp>
        <p:nvSpPr>
          <p:cNvPr id="63" name="Title 1"/>
          <p:cNvSpPr txBox="1">
            <a:spLocks/>
          </p:cNvSpPr>
          <p:nvPr/>
        </p:nvSpPr>
        <p:spPr>
          <a:xfrm>
            <a:off x="1818150" y="6259818"/>
            <a:ext cx="4346197" cy="441464"/>
          </a:xfrm>
          <a:prstGeom prst="rect">
            <a:avLst/>
          </a:prstGeom>
          <a:noFill/>
        </p:spPr>
        <p:txBody>
          <a:bodyPr vert="horz" wrap="square" lIns="0" tIns="0" rIns="0" bIns="0" rtlCol="0" anchor="t">
            <a:noAutofit/>
          </a:bodyPr>
          <a:lstStyle>
            <a:lvl1pPr algn="l" defTabSz="914363" rtl="0" eaLnBrk="1" latinLnBrk="0" hangingPunct="1">
              <a:lnSpc>
                <a:spcPct val="90000"/>
              </a:lnSpc>
              <a:spcBef>
                <a:spcPct val="0"/>
              </a:spcBef>
              <a:buNone/>
              <a:defRPr lang="en-US" sz="3199" b="0" i="0" kern="1200" cap="none" spc="-100" baseline="0">
                <a:ln w="3175">
                  <a:noFill/>
                </a:ln>
                <a:solidFill>
                  <a:srgbClr val="3C90D1"/>
                </a:solidFill>
                <a:effectLst/>
                <a:latin typeface="Calibri"/>
                <a:ea typeface="+mn-ea"/>
                <a:cs typeface="Calibri"/>
              </a:defRPr>
            </a:lvl1pPr>
          </a:lstStyle>
          <a:p>
            <a:pPr>
              <a:lnSpc>
                <a:spcPct val="150000"/>
              </a:lnSpc>
            </a:pPr>
            <a:r>
              <a:rPr lang="en-US" sz="2000" dirty="0" smtClean="0">
                <a:solidFill>
                  <a:schemeClr val="bg2">
                    <a:lumMod val="75000"/>
                  </a:schemeClr>
                </a:solidFill>
                <a:latin typeface="Arial" panose="020B0604020202020204" pitchFamily="34" charset="0"/>
                <a:cs typeface="Arial" panose="020B0604020202020204" pitchFamily="34" charset="0"/>
              </a:rPr>
              <a:t>* Per developer, per platform</a:t>
            </a:r>
            <a:endParaRPr lang="en-CA" sz="2000" dirty="0">
              <a:solidFill>
                <a:schemeClr val="bg2">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84624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1000"/>
                                        <p:tgtEl>
                                          <p:spTgt spid="64"/>
                                        </p:tgtEl>
                                      </p:cBhvr>
                                    </p:animEffect>
                                    <p:anim calcmode="lin" valueType="num">
                                      <p:cBhvr>
                                        <p:cTn id="8" dur="1000" fill="hold"/>
                                        <p:tgtEl>
                                          <p:spTgt spid="64"/>
                                        </p:tgtEl>
                                        <p:attrNameLst>
                                          <p:attrName>ppt_x</p:attrName>
                                        </p:attrNameLst>
                                      </p:cBhvr>
                                      <p:tavLst>
                                        <p:tav tm="0">
                                          <p:val>
                                            <p:strVal val="#ppt_x"/>
                                          </p:val>
                                        </p:tav>
                                        <p:tav tm="100000">
                                          <p:val>
                                            <p:strVal val="#ppt_x"/>
                                          </p:val>
                                        </p:tav>
                                      </p:tavLst>
                                    </p:anim>
                                    <p:anim calcmode="lin" valueType="num">
                                      <p:cBhvr>
                                        <p:cTn id="9"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5"/>
                                        </p:tgtEl>
                                        <p:attrNameLst>
                                          <p:attrName>style.visibility</p:attrName>
                                        </p:attrNameLst>
                                      </p:cBhvr>
                                      <p:to>
                                        <p:strVal val="visible"/>
                                      </p:to>
                                    </p:set>
                                    <p:animEffect transition="in" filter="fade">
                                      <p:cBhvr>
                                        <p:cTn id="14" dur="1000"/>
                                        <p:tgtEl>
                                          <p:spTgt spid="65"/>
                                        </p:tgtEl>
                                      </p:cBhvr>
                                    </p:animEffect>
                                    <p:anim calcmode="lin" valueType="num">
                                      <p:cBhvr>
                                        <p:cTn id="15" dur="1000" fill="hold"/>
                                        <p:tgtEl>
                                          <p:spTgt spid="65"/>
                                        </p:tgtEl>
                                        <p:attrNameLst>
                                          <p:attrName>ppt_x</p:attrName>
                                        </p:attrNameLst>
                                      </p:cBhvr>
                                      <p:tavLst>
                                        <p:tav tm="0">
                                          <p:val>
                                            <p:strVal val="#ppt_x"/>
                                          </p:val>
                                        </p:tav>
                                        <p:tav tm="100000">
                                          <p:val>
                                            <p:strVal val="#ppt_x"/>
                                          </p:val>
                                        </p:tav>
                                      </p:tavLst>
                                    </p:anim>
                                    <p:anim calcmode="lin" valueType="num">
                                      <p:cBhvr>
                                        <p:cTn id="16" dur="1000" fill="hold"/>
                                        <p:tgtEl>
                                          <p:spTgt spid="65"/>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fade">
                                      <p:cBhvr>
                                        <p:cTn id="19" dur="1000"/>
                                        <p:tgtEl>
                                          <p:spTgt spid="63"/>
                                        </p:tgtEl>
                                      </p:cBhvr>
                                    </p:animEffect>
                                    <p:anim calcmode="lin" valueType="num">
                                      <p:cBhvr>
                                        <p:cTn id="20" dur="1000" fill="hold"/>
                                        <p:tgtEl>
                                          <p:spTgt spid="63"/>
                                        </p:tgtEl>
                                        <p:attrNameLst>
                                          <p:attrName>ppt_x</p:attrName>
                                        </p:attrNameLst>
                                      </p:cBhvr>
                                      <p:tavLst>
                                        <p:tav tm="0">
                                          <p:val>
                                            <p:strVal val="#ppt_x"/>
                                          </p:val>
                                        </p:tav>
                                        <p:tav tm="100000">
                                          <p:val>
                                            <p:strVal val="#ppt_x"/>
                                          </p:val>
                                        </p:tav>
                                      </p:tavLst>
                                    </p:anim>
                                    <p:anim calcmode="lin" valueType="num">
                                      <p:cBhvr>
                                        <p:cTn id="21"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66"/>
                                        </p:tgtEl>
                                        <p:attrNameLst>
                                          <p:attrName>style.visibility</p:attrName>
                                        </p:attrNameLst>
                                      </p:cBhvr>
                                      <p:to>
                                        <p:strVal val="visible"/>
                                      </p:to>
                                    </p:set>
                                    <p:animEffect transition="in" filter="fade">
                                      <p:cBhvr>
                                        <p:cTn id="26" dur="1000"/>
                                        <p:tgtEl>
                                          <p:spTgt spid="66"/>
                                        </p:tgtEl>
                                      </p:cBhvr>
                                    </p:animEffect>
                                    <p:anim calcmode="lin" valueType="num">
                                      <p:cBhvr>
                                        <p:cTn id="27" dur="1000" fill="hold"/>
                                        <p:tgtEl>
                                          <p:spTgt spid="66"/>
                                        </p:tgtEl>
                                        <p:attrNameLst>
                                          <p:attrName>ppt_x</p:attrName>
                                        </p:attrNameLst>
                                      </p:cBhvr>
                                      <p:tavLst>
                                        <p:tav tm="0">
                                          <p:val>
                                            <p:strVal val="#ppt_x"/>
                                          </p:val>
                                        </p:tav>
                                        <p:tav tm="100000">
                                          <p:val>
                                            <p:strVal val="#ppt_x"/>
                                          </p:val>
                                        </p:tav>
                                      </p:tavLst>
                                    </p:anim>
                                    <p:anim calcmode="lin" valueType="num">
                                      <p:cBhvr>
                                        <p:cTn id="28"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67"/>
                                        </p:tgtEl>
                                        <p:attrNameLst>
                                          <p:attrName>style.visibility</p:attrName>
                                        </p:attrNameLst>
                                      </p:cBhvr>
                                      <p:to>
                                        <p:strVal val="visible"/>
                                      </p:to>
                                    </p:set>
                                    <p:animEffect transition="in" filter="fade">
                                      <p:cBhvr>
                                        <p:cTn id="33" dur="1000"/>
                                        <p:tgtEl>
                                          <p:spTgt spid="67"/>
                                        </p:tgtEl>
                                      </p:cBhvr>
                                    </p:animEffect>
                                    <p:anim calcmode="lin" valueType="num">
                                      <p:cBhvr>
                                        <p:cTn id="34" dur="1000" fill="hold"/>
                                        <p:tgtEl>
                                          <p:spTgt spid="67"/>
                                        </p:tgtEl>
                                        <p:attrNameLst>
                                          <p:attrName>ppt_x</p:attrName>
                                        </p:attrNameLst>
                                      </p:cBhvr>
                                      <p:tavLst>
                                        <p:tav tm="0">
                                          <p:val>
                                            <p:strVal val="#ppt_x"/>
                                          </p:val>
                                        </p:tav>
                                        <p:tav tm="100000">
                                          <p:val>
                                            <p:strVal val="#ppt_x"/>
                                          </p:val>
                                        </p:tav>
                                      </p:tavLst>
                                    </p:anim>
                                    <p:anim calcmode="lin" valueType="num">
                                      <p:cBhvr>
                                        <p:cTn id="35"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1725" y="319401"/>
            <a:ext cx="10969943" cy="526881"/>
          </a:xfrm>
        </p:spPr>
        <p:txBody>
          <a:bodyPr>
            <a:noAutofit/>
          </a:bodyPr>
          <a:lstStyle/>
          <a:p>
            <a:r>
              <a:rPr lang="en-US" dirty="0" smtClean="0">
                <a:latin typeface="Arial" panose="020B0604020202020204" pitchFamily="34" charset="0"/>
                <a:cs typeface="Arial" panose="020B0604020202020204" pitchFamily="34" charset="0"/>
              </a:rPr>
              <a:t>The Tools</a:t>
            </a:r>
            <a:endParaRPr lang="en-US" dirty="0">
              <a:latin typeface="Arial" panose="020B0604020202020204" pitchFamily="34" charset="0"/>
              <a:cs typeface="Arial" panose="020B0604020202020204" pitchFamily="34" charset="0"/>
            </a:endParaRPr>
          </a:p>
        </p:txBody>
      </p:sp>
      <p:pic>
        <p:nvPicPr>
          <p:cNvPr id="8" name="Picture 7" descr="image.png"/>
          <p:cNvPicPr>
            <a:picLocks noChangeAspect="1"/>
          </p:cNvPicPr>
          <p:nvPr/>
        </p:nvPicPr>
        <p:blipFill rotWithShape="1">
          <a:blip r:embed="rId3">
            <a:extLst>
              <a:ext uri="{28A0092B-C50C-407E-A947-70E740481C1C}">
                <a14:useLocalDpi xmlns:a14="http://schemas.microsoft.com/office/drawing/2010/main" val="0"/>
              </a:ext>
            </a:extLst>
          </a:blip>
          <a:srcRect l="31156" r="38379"/>
          <a:stretch/>
        </p:blipFill>
        <p:spPr>
          <a:xfrm>
            <a:off x="991893" y="1651731"/>
            <a:ext cx="3358837" cy="2228740"/>
          </a:xfrm>
          <a:prstGeom prst="rect">
            <a:avLst/>
          </a:prstGeom>
        </p:spPr>
      </p:pic>
      <p:pic>
        <p:nvPicPr>
          <p:cNvPr id="10" name="Picture 9"/>
          <p:cNvPicPr>
            <a:picLocks noChangeAspect="1"/>
          </p:cNvPicPr>
          <p:nvPr/>
        </p:nvPicPr>
        <p:blipFill>
          <a:blip r:embed="rId4"/>
          <a:stretch>
            <a:fillRect/>
          </a:stretch>
        </p:blipFill>
        <p:spPr>
          <a:xfrm>
            <a:off x="6575947" y="1601333"/>
            <a:ext cx="4659072" cy="2329536"/>
          </a:xfrm>
          <a:prstGeom prst="rect">
            <a:avLst/>
          </a:prstGeom>
        </p:spPr>
      </p:pic>
      <p:sp>
        <p:nvSpPr>
          <p:cNvPr id="12" name="Title 1"/>
          <p:cNvSpPr txBox="1">
            <a:spLocks/>
          </p:cNvSpPr>
          <p:nvPr/>
        </p:nvSpPr>
        <p:spPr>
          <a:xfrm>
            <a:off x="1346206" y="4071403"/>
            <a:ext cx="2650210" cy="526881"/>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3199" b="0" i="0" kern="1200" cap="none" spc="-100" baseline="0">
                <a:ln w="3175">
                  <a:noFill/>
                </a:ln>
                <a:solidFill>
                  <a:srgbClr val="3C90D1"/>
                </a:solidFill>
                <a:effectLst/>
                <a:latin typeface="Calibri"/>
                <a:ea typeface="+mn-ea"/>
                <a:cs typeface="Calibri"/>
              </a:defRPr>
            </a:lvl1pPr>
          </a:lstStyle>
          <a:p>
            <a:r>
              <a:rPr lang="en-US" dirty="0" err="1" smtClean="0">
                <a:latin typeface="Arial" panose="020B0604020202020204" pitchFamily="34" charset="0"/>
                <a:cs typeface="Arial" panose="020B0604020202020204" pitchFamily="34" charset="0"/>
              </a:rPr>
              <a:t>Xamarin</a:t>
            </a:r>
            <a:r>
              <a:rPr lang="en-US" dirty="0" smtClean="0">
                <a:latin typeface="Arial" panose="020B0604020202020204" pitchFamily="34" charset="0"/>
                <a:cs typeface="Arial" panose="020B0604020202020204" pitchFamily="34" charset="0"/>
              </a:rPr>
              <a:t> Studio</a:t>
            </a:r>
            <a:endParaRPr lang="en-CA" dirty="0">
              <a:latin typeface="Arial" panose="020B0604020202020204" pitchFamily="34" charset="0"/>
              <a:cs typeface="Arial" panose="020B0604020202020204" pitchFamily="34" charset="0"/>
            </a:endParaRPr>
          </a:p>
        </p:txBody>
      </p:sp>
      <p:sp>
        <p:nvSpPr>
          <p:cNvPr id="13" name="Title 1"/>
          <p:cNvSpPr txBox="1">
            <a:spLocks/>
          </p:cNvSpPr>
          <p:nvPr/>
        </p:nvSpPr>
        <p:spPr>
          <a:xfrm>
            <a:off x="7177548" y="4083269"/>
            <a:ext cx="3510116" cy="526881"/>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3199" b="0" i="0" kern="1200" cap="none" spc="-100" baseline="0">
                <a:ln w="3175">
                  <a:noFill/>
                </a:ln>
                <a:solidFill>
                  <a:srgbClr val="3C90D1"/>
                </a:solidFill>
                <a:effectLst/>
                <a:latin typeface="Calibri"/>
                <a:ea typeface="+mn-ea"/>
                <a:cs typeface="Calibri"/>
              </a:defRPr>
            </a:lvl1pPr>
          </a:lstStyle>
          <a:p>
            <a:r>
              <a:rPr lang="en-US" dirty="0" smtClean="0">
                <a:latin typeface="Arial" panose="020B0604020202020204" pitchFamily="34" charset="0"/>
                <a:cs typeface="Arial" panose="020B0604020202020204" pitchFamily="34" charset="0"/>
              </a:rPr>
              <a:t>+ </a:t>
            </a:r>
            <a:r>
              <a:rPr lang="en-US" dirty="0" err="1" smtClean="0">
                <a:latin typeface="Arial" panose="020B0604020202020204" pitchFamily="34" charset="0"/>
                <a:cs typeface="Arial" panose="020B0604020202020204" pitchFamily="34" charset="0"/>
              </a:rPr>
              <a:t>Xamarin</a:t>
            </a:r>
            <a:r>
              <a:rPr lang="en-US" dirty="0" smtClean="0">
                <a:latin typeface="Arial" panose="020B0604020202020204" pitchFamily="34" charset="0"/>
                <a:cs typeface="Arial" panose="020B0604020202020204" pitchFamily="34" charset="0"/>
              </a:rPr>
              <a:t> Plug-Ins</a:t>
            </a:r>
            <a:endParaRPr lang="en-CA" dirty="0">
              <a:latin typeface="Arial" panose="020B0604020202020204" pitchFamily="34" charset="0"/>
              <a:cs typeface="Arial" panose="020B0604020202020204" pitchFamily="34" charset="0"/>
            </a:endParaRPr>
          </a:p>
        </p:txBody>
      </p:sp>
      <p:sp>
        <p:nvSpPr>
          <p:cNvPr id="14" name="Title 1"/>
          <p:cNvSpPr txBox="1">
            <a:spLocks/>
          </p:cNvSpPr>
          <p:nvPr/>
        </p:nvSpPr>
        <p:spPr>
          <a:xfrm>
            <a:off x="5274528" y="2641518"/>
            <a:ext cx="934065" cy="526881"/>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3199" b="0" i="0" kern="1200" cap="none" spc="-100" baseline="0">
                <a:ln w="3175">
                  <a:noFill/>
                </a:ln>
                <a:solidFill>
                  <a:srgbClr val="3C90D1"/>
                </a:solidFill>
                <a:effectLst/>
                <a:latin typeface="Calibri"/>
                <a:ea typeface="+mn-ea"/>
                <a:cs typeface="Calibri"/>
              </a:defRPr>
            </a:lvl1pPr>
          </a:lstStyle>
          <a:p>
            <a:r>
              <a:rPr lang="en-US" sz="4800" dirty="0" smtClean="0">
                <a:latin typeface="Arial" panose="020B0604020202020204" pitchFamily="34" charset="0"/>
                <a:cs typeface="Arial" panose="020B0604020202020204" pitchFamily="34" charset="0"/>
              </a:rPr>
              <a:t>OR</a:t>
            </a:r>
            <a:endParaRPr lang="en-CA" sz="4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49254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1725" y="319401"/>
            <a:ext cx="10969943" cy="526881"/>
          </a:xfrm>
        </p:spPr>
        <p:txBody>
          <a:bodyPr>
            <a:noAutofit/>
          </a:bodyPr>
          <a:lstStyle/>
          <a:p>
            <a:r>
              <a:rPr lang="en-US" dirty="0" smtClean="0">
                <a:latin typeface="Arial" panose="020B0604020202020204" pitchFamily="34" charset="0"/>
                <a:cs typeface="Arial" panose="020B0604020202020204" pitchFamily="34" charset="0"/>
              </a:rPr>
              <a:t>Visual Studio / Xamarin Plug-in</a:t>
            </a:r>
            <a:endParaRPr lang="en-US" dirty="0">
              <a:latin typeface="Arial" panose="020B0604020202020204" pitchFamily="34" charset="0"/>
              <a:cs typeface="Arial" panose="020B0604020202020204" pitchFamily="34" charset="0"/>
            </a:endParaRPr>
          </a:p>
        </p:txBody>
      </p:sp>
      <p:sp>
        <p:nvSpPr>
          <p:cNvPr id="20" name="TextBox 19"/>
          <p:cNvSpPr txBox="1"/>
          <p:nvPr/>
        </p:nvSpPr>
        <p:spPr>
          <a:xfrm>
            <a:off x="642108" y="5428609"/>
            <a:ext cx="6003242" cy="461537"/>
          </a:xfrm>
          <a:prstGeom prst="rect">
            <a:avLst/>
          </a:prstGeom>
          <a:noFill/>
        </p:spPr>
        <p:txBody>
          <a:bodyPr wrap="square" rtlCol="0">
            <a:spAutoFit/>
          </a:bodyPr>
          <a:lstStyle/>
          <a:p>
            <a:pPr algn="ctr"/>
            <a:r>
              <a:rPr lang="en-US" sz="2399" dirty="0">
                <a:latin typeface="Arial"/>
                <a:cs typeface="Arial"/>
              </a:rPr>
              <a:t>Shared App Logic in C#</a:t>
            </a:r>
          </a:p>
        </p:txBody>
      </p:sp>
      <p:sp>
        <p:nvSpPr>
          <p:cNvPr id="10" name="TextBox 9"/>
          <p:cNvSpPr txBox="1"/>
          <p:nvPr/>
        </p:nvSpPr>
        <p:spPr>
          <a:xfrm>
            <a:off x="4495363" y="5023586"/>
            <a:ext cx="7016305" cy="1271582"/>
          </a:xfrm>
          <a:prstGeom prst="rect">
            <a:avLst/>
          </a:prstGeom>
          <a:noFill/>
        </p:spPr>
        <p:txBody>
          <a:bodyPr wrap="square" lIns="121872" tIns="60936" rIns="121872" bIns="60936" rtlCol="0">
            <a:spAutoFit/>
          </a:bodyPr>
          <a:lstStyle/>
          <a:p>
            <a:pPr lvl="1"/>
            <a:endParaRPr lang="en-CA" sz="1866" dirty="0" smtClean="0">
              <a:solidFill>
                <a:srgbClr val="123458"/>
              </a:solidFill>
              <a:latin typeface="Arial"/>
              <a:cs typeface="Arial"/>
            </a:endParaRPr>
          </a:p>
          <a:p>
            <a:pPr lvl="1"/>
            <a:r>
              <a:rPr lang="en-CA" sz="1866" dirty="0" smtClean="0">
                <a:solidFill>
                  <a:srgbClr val="123458"/>
                </a:solidFill>
                <a:latin typeface="Arial"/>
                <a:cs typeface="Arial"/>
              </a:rPr>
              <a:t>Xamarin Starter edition available in Visual Studio Community 2013 with Update 4 (non-enterprise app </a:t>
            </a:r>
            <a:r>
              <a:rPr lang="en-CA" sz="1866" dirty="0" err="1" smtClean="0">
                <a:solidFill>
                  <a:srgbClr val="123458"/>
                </a:solidFill>
                <a:latin typeface="Arial"/>
                <a:cs typeface="Arial"/>
              </a:rPr>
              <a:t>dev</a:t>
            </a:r>
            <a:r>
              <a:rPr lang="en-CA" sz="1866" dirty="0" smtClean="0">
                <a:solidFill>
                  <a:srgbClr val="123458"/>
                </a:solidFill>
                <a:latin typeface="Arial"/>
                <a:cs typeface="Arial"/>
              </a:rPr>
              <a:t>)</a:t>
            </a:r>
            <a:endParaRPr lang="en-CA" sz="1866" dirty="0">
              <a:solidFill>
                <a:srgbClr val="123458"/>
              </a:solidFill>
              <a:latin typeface="Arial"/>
              <a:cs typeface="Arial"/>
            </a:endParaRPr>
          </a:p>
          <a:p>
            <a:pPr marL="914268" lvl="1" indent="-457086">
              <a:buFont typeface="Wingdings" charset="2"/>
              <a:buChar char="§"/>
            </a:pPr>
            <a:endParaRPr lang="en-US" sz="1866" dirty="0">
              <a:solidFill>
                <a:srgbClr val="123458"/>
              </a:solidFill>
              <a:latin typeface="Arial"/>
              <a:cs typeface="Arial"/>
            </a:endParaRPr>
          </a:p>
        </p:txBody>
      </p:sp>
      <p:pic>
        <p:nvPicPr>
          <p:cNvPr id="3" name="Picture 2"/>
          <p:cNvPicPr>
            <a:picLocks noChangeAspect="1"/>
          </p:cNvPicPr>
          <p:nvPr/>
        </p:nvPicPr>
        <p:blipFill>
          <a:blip r:embed="rId3"/>
          <a:stretch>
            <a:fillRect/>
          </a:stretch>
        </p:blipFill>
        <p:spPr>
          <a:xfrm>
            <a:off x="40114" y="1847609"/>
            <a:ext cx="4659072" cy="2329536"/>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272367688"/>
              </p:ext>
            </p:extLst>
          </p:nvPr>
        </p:nvGraphicFramePr>
        <p:xfrm>
          <a:off x="4437320" y="1278196"/>
          <a:ext cx="7150890" cy="3775584"/>
        </p:xfrm>
        <a:graphic>
          <a:graphicData uri="http://schemas.openxmlformats.org/drawingml/2006/table">
            <a:tbl>
              <a:tblPr firstRow="1" bandRow="1">
                <a:tableStyleId>{5C22544A-7EE6-4342-B048-85BDC9FD1C3A}</a:tableStyleId>
              </a:tblPr>
              <a:tblGrid>
                <a:gridCol w="7150890"/>
              </a:tblGrid>
              <a:tr h="471948">
                <a:tc>
                  <a:txBody>
                    <a:bodyPr/>
                    <a:lstStyle/>
                    <a:p>
                      <a:r>
                        <a:rPr lang="en-US" baseline="0" dirty="0" smtClean="0"/>
                        <a:t>Requirements</a:t>
                      </a:r>
                      <a:endParaRPr lang="en-CA" dirty="0"/>
                    </a:p>
                  </a:txBody>
                  <a:tcPr/>
                </a:tc>
              </a:tr>
              <a:tr h="825909">
                <a:tc>
                  <a:txBody>
                    <a:bodyPr/>
                    <a:lstStyle/>
                    <a:p>
                      <a:r>
                        <a:rPr lang="en-US" dirty="0" smtClean="0"/>
                        <a:t>Windows 8 64 bit </a:t>
                      </a:r>
                    </a:p>
                    <a:p>
                      <a:r>
                        <a:rPr lang="en-US" dirty="0" smtClean="0"/>
                        <a:t>Visual Studio</a:t>
                      </a:r>
                      <a:r>
                        <a:rPr lang="en-US" baseline="0" dirty="0" smtClean="0"/>
                        <a:t> 2012 Professional with Update 4 or higher</a:t>
                      </a:r>
                      <a:endParaRPr lang="en-CA" dirty="0" smtClean="0"/>
                    </a:p>
                  </a:txBody>
                  <a:tcPr/>
                </a:tc>
              </a:tr>
              <a:tr h="825909">
                <a:tc>
                  <a:txBody>
                    <a:bodyPr/>
                    <a:lstStyle/>
                    <a:p>
                      <a:r>
                        <a:rPr lang="en-US" dirty="0" err="1" smtClean="0"/>
                        <a:t>Xamarin</a:t>
                      </a:r>
                      <a:r>
                        <a:rPr lang="en-US" dirty="0" smtClean="0"/>
                        <a:t> License(s)</a:t>
                      </a:r>
                      <a:r>
                        <a:rPr lang="en-US" baseline="0" dirty="0" smtClean="0"/>
                        <a:t> </a:t>
                      </a:r>
                      <a:r>
                        <a:rPr lang="en-US" dirty="0" smtClean="0"/>
                        <a:t>- Android</a:t>
                      </a:r>
                      <a:r>
                        <a:rPr lang="en-US" baseline="0" dirty="0" smtClean="0"/>
                        <a:t> and/or iOS</a:t>
                      </a:r>
                      <a:endParaRPr lang="en-CA" dirty="0"/>
                    </a:p>
                  </a:txBody>
                  <a:tcPr/>
                </a:tc>
              </a:tr>
              <a:tr h="825909">
                <a:tc>
                  <a:txBody>
                    <a:bodyPr/>
                    <a:lstStyle/>
                    <a:p>
                      <a:r>
                        <a:rPr lang="en-US" dirty="0" err="1" smtClean="0"/>
                        <a:t>Xamarin</a:t>
                      </a:r>
                      <a:r>
                        <a:rPr lang="en-US" dirty="0" smtClean="0"/>
                        <a:t> Platform</a:t>
                      </a:r>
                      <a:endParaRPr lang="en-CA" dirty="0"/>
                    </a:p>
                  </a:txBody>
                  <a:tcPr/>
                </a:tc>
              </a:tr>
              <a:tr h="825909">
                <a:tc>
                  <a:txBody>
                    <a:bodyPr/>
                    <a:lstStyle/>
                    <a:p>
                      <a:r>
                        <a:rPr lang="en-US" dirty="0" smtClean="0"/>
                        <a:t>Connected to Mac (iOS </a:t>
                      </a:r>
                      <a:r>
                        <a:rPr lang="en-US" baseline="0" dirty="0" err="1" smtClean="0"/>
                        <a:t>dev</a:t>
                      </a:r>
                      <a:r>
                        <a:rPr lang="en-US" baseline="0" dirty="0" smtClean="0"/>
                        <a:t> only)</a:t>
                      </a:r>
                      <a:endParaRPr lang="en-CA" dirty="0"/>
                    </a:p>
                  </a:txBody>
                  <a:tcPr/>
                </a:tc>
              </a:tr>
            </a:tbl>
          </a:graphicData>
        </a:graphic>
      </p:graphicFrame>
    </p:spTree>
    <p:extLst>
      <p:ext uri="{BB962C8B-B14F-4D97-AF65-F5344CB8AC3E}">
        <p14:creationId xmlns:p14="http://schemas.microsoft.com/office/powerpoint/2010/main" val="361948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514600"/>
            <a:ext cx="12188825" cy="747897"/>
          </a:xfrm>
        </p:spPr>
        <p:txBody>
          <a:bodyPr/>
          <a:lstStyle/>
          <a:p>
            <a:pPr algn="ctr"/>
            <a:r>
              <a:rPr lang="en-US" dirty="0" smtClean="0"/>
              <a:t>Demo</a:t>
            </a:r>
            <a:endParaRPr lang="en-US" dirty="0"/>
          </a:p>
        </p:txBody>
      </p:sp>
    </p:spTree>
    <p:extLst>
      <p:ext uri="{BB962C8B-B14F-4D97-AF65-F5344CB8AC3E}">
        <p14:creationId xmlns:p14="http://schemas.microsoft.com/office/powerpoint/2010/main" val="1801523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8694" y="2192642"/>
            <a:ext cx="10368179" cy="914096"/>
          </a:xfrm>
        </p:spPr>
        <p:txBody>
          <a:bodyPr/>
          <a:lstStyle/>
          <a:p>
            <a:r>
              <a:rPr lang="en-US" dirty="0" smtClean="0"/>
              <a:t>Code Sharing Strategies</a:t>
            </a:r>
            <a:endParaRPr lang="en-US" dirty="0"/>
          </a:p>
        </p:txBody>
      </p:sp>
    </p:spTree>
    <p:extLst>
      <p:ext uri="{BB962C8B-B14F-4D97-AF65-F5344CB8AC3E}">
        <p14:creationId xmlns:p14="http://schemas.microsoft.com/office/powerpoint/2010/main" val="155276732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err="1" smtClean="0">
                <a:latin typeface="Arial" panose="020B0604020202020204" pitchFamily="34" charset="0"/>
                <a:cs typeface="Arial" panose="020B0604020202020204" pitchFamily="34" charset="0"/>
              </a:rPr>
              <a:t>Xamarin’s</a:t>
            </a:r>
            <a:r>
              <a:rPr lang="en-US" dirty="0" smtClean="0">
                <a:latin typeface="Arial" panose="020B0604020202020204" pitchFamily="34" charset="0"/>
                <a:cs typeface="Arial" panose="020B0604020202020204" pitchFamily="34" charset="0"/>
              </a:rPr>
              <a:t> Default App Architecture</a:t>
            </a:r>
            <a:endParaRPr lang="en-US" dirty="0">
              <a:latin typeface="Arial" panose="020B0604020202020204" pitchFamily="34" charset="0"/>
              <a:cs typeface="Arial" panose="020B0604020202020204" pitchFamily="34" charset="0"/>
            </a:endParaRPr>
          </a:p>
        </p:txBody>
      </p:sp>
      <p:sp>
        <p:nvSpPr>
          <p:cNvPr id="20" name="TextBox 19"/>
          <p:cNvSpPr txBox="1"/>
          <p:nvPr/>
        </p:nvSpPr>
        <p:spPr>
          <a:xfrm>
            <a:off x="2879023" y="4824554"/>
            <a:ext cx="6003242" cy="461537"/>
          </a:xfrm>
          <a:prstGeom prst="rect">
            <a:avLst/>
          </a:prstGeom>
          <a:noFill/>
        </p:spPr>
        <p:txBody>
          <a:bodyPr wrap="square" rtlCol="0">
            <a:spAutoFit/>
          </a:bodyPr>
          <a:lstStyle/>
          <a:p>
            <a:pPr algn="ctr"/>
            <a:r>
              <a:rPr lang="en-US" sz="2399" dirty="0">
                <a:solidFill>
                  <a:schemeClr val="bg1"/>
                </a:solidFill>
                <a:cs typeface="Helvetica Light"/>
              </a:rPr>
              <a:t>Shared App Logic in C#</a:t>
            </a: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7338" y="1505689"/>
            <a:ext cx="5936299" cy="3954543"/>
          </a:xfrm>
          <a:prstGeom prst="rect">
            <a:avLst/>
          </a:prstGeom>
        </p:spPr>
      </p:pic>
      <p:sp>
        <p:nvSpPr>
          <p:cNvPr id="12" name="Content Placeholder 2"/>
          <p:cNvSpPr txBox="1">
            <a:spLocks/>
          </p:cNvSpPr>
          <p:nvPr/>
        </p:nvSpPr>
        <p:spPr>
          <a:xfrm>
            <a:off x="3340655" y="2378546"/>
            <a:ext cx="1378789" cy="443722"/>
          </a:xfrm>
          <a:prstGeom prst="rect">
            <a:avLst/>
          </a:prstGeom>
        </p:spPr>
        <p:txBody>
          <a:bodyPr vert="horz" lIns="121888" tIns="60944" rIns="121888" bIns="60944" numCol="1" spcCol="0" rtlCol="0">
            <a:noAutofit/>
          </a:bodyPr>
          <a:lstStyle>
            <a:lvl1pPr marL="342900" indent="-342900" algn="l" defTabSz="457200" rtl="0" eaLnBrk="1" latinLnBrk="0" hangingPunct="1">
              <a:spcBef>
                <a:spcPct val="20000"/>
              </a:spcBef>
              <a:buSzPct val="110000"/>
              <a:buFontTx/>
              <a:buBlip>
                <a:blip r:embed="rId4"/>
              </a:buBlip>
              <a:defRPr sz="1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1600" dirty="0">
                <a:solidFill>
                  <a:srgbClr val="FFFFFF"/>
                </a:solidFill>
              </a:rPr>
              <a:t>iOS C# UI</a:t>
            </a:r>
          </a:p>
        </p:txBody>
      </p:sp>
      <p:sp>
        <p:nvSpPr>
          <p:cNvPr id="14" name="Content Placeholder 2"/>
          <p:cNvSpPr txBox="1">
            <a:spLocks/>
          </p:cNvSpPr>
          <p:nvPr/>
        </p:nvSpPr>
        <p:spPr>
          <a:xfrm>
            <a:off x="5202837" y="2375599"/>
            <a:ext cx="1598865" cy="443722"/>
          </a:xfrm>
          <a:prstGeom prst="rect">
            <a:avLst/>
          </a:prstGeom>
        </p:spPr>
        <p:txBody>
          <a:bodyPr vert="horz" lIns="121888" tIns="60944" rIns="121888" bIns="60944" numCol="1" spcCol="0" rtlCol="0">
            <a:noAutofit/>
          </a:bodyPr>
          <a:lstStyle>
            <a:lvl1pPr marL="342900" indent="-342900" algn="l" defTabSz="457200" rtl="0" eaLnBrk="1" latinLnBrk="0" hangingPunct="1">
              <a:spcBef>
                <a:spcPct val="20000"/>
              </a:spcBef>
              <a:buSzPct val="110000"/>
              <a:buFontTx/>
              <a:buBlip>
                <a:blip r:embed="rId4"/>
              </a:buBlip>
              <a:defRPr sz="1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solidFill>
                  <a:srgbClr val="FFFFFF"/>
                </a:solidFill>
              </a:rPr>
              <a:t>Android C# UI</a:t>
            </a:r>
          </a:p>
        </p:txBody>
      </p:sp>
      <p:sp>
        <p:nvSpPr>
          <p:cNvPr id="15" name="Content Placeholder 2"/>
          <p:cNvSpPr txBox="1">
            <a:spLocks/>
          </p:cNvSpPr>
          <p:nvPr/>
        </p:nvSpPr>
        <p:spPr>
          <a:xfrm>
            <a:off x="7195506" y="2375598"/>
            <a:ext cx="1754474" cy="443722"/>
          </a:xfrm>
          <a:prstGeom prst="rect">
            <a:avLst/>
          </a:prstGeom>
        </p:spPr>
        <p:txBody>
          <a:bodyPr vert="horz" lIns="121888" tIns="60944" rIns="121888" bIns="60944" numCol="1" spcCol="0" rtlCol="0">
            <a:noAutofit/>
          </a:bodyPr>
          <a:lstStyle>
            <a:lvl1pPr marL="342900" indent="-342900" algn="l" defTabSz="457200" rtl="0" eaLnBrk="1" latinLnBrk="0" hangingPunct="1">
              <a:spcBef>
                <a:spcPct val="20000"/>
              </a:spcBef>
              <a:buSzPct val="110000"/>
              <a:buFontTx/>
              <a:buBlip>
                <a:blip r:embed="rId4"/>
              </a:buBlip>
              <a:defRPr sz="1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600" dirty="0">
                <a:solidFill>
                  <a:srgbClr val="FFFFFF"/>
                </a:solidFill>
              </a:rPr>
              <a:t>Windows C# UI</a:t>
            </a:r>
          </a:p>
        </p:txBody>
      </p:sp>
      <p:sp>
        <p:nvSpPr>
          <p:cNvPr id="16" name="Content Placeholder 2"/>
          <p:cNvSpPr txBox="1">
            <a:spLocks/>
          </p:cNvSpPr>
          <p:nvPr/>
        </p:nvSpPr>
        <p:spPr>
          <a:xfrm>
            <a:off x="4305604" y="3771392"/>
            <a:ext cx="3359473" cy="1053162"/>
          </a:xfrm>
          <a:prstGeom prst="rect">
            <a:avLst/>
          </a:prstGeom>
        </p:spPr>
        <p:txBody>
          <a:bodyPr vert="horz" lIns="121888" tIns="60944" rIns="121888" bIns="60944" numCol="1" spcCol="0" rtlCol="0">
            <a:noAutofit/>
          </a:bodyPr>
          <a:lstStyle>
            <a:lvl1pPr marL="342900" indent="-342900" algn="l" defTabSz="457200" rtl="0" eaLnBrk="1" latinLnBrk="0" hangingPunct="1">
              <a:spcBef>
                <a:spcPct val="20000"/>
              </a:spcBef>
              <a:buSzPct val="110000"/>
              <a:buFontTx/>
              <a:buBlip>
                <a:blip r:embed="rId4"/>
              </a:buBlip>
              <a:defRPr sz="1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399" dirty="0">
                <a:solidFill>
                  <a:srgbClr val="FFFFFF"/>
                </a:solidFill>
              </a:rPr>
              <a:t>Shared App Logic</a:t>
            </a:r>
          </a:p>
        </p:txBody>
      </p:sp>
      <p:sp>
        <p:nvSpPr>
          <p:cNvPr id="3" name="TextBox 2"/>
          <p:cNvSpPr txBox="1"/>
          <p:nvPr/>
        </p:nvSpPr>
        <p:spPr>
          <a:xfrm>
            <a:off x="3077338" y="4437097"/>
            <a:ext cx="5889571" cy="492443"/>
          </a:xfrm>
          <a:prstGeom prst="rect">
            <a:avLst/>
          </a:prstGeom>
          <a:noFill/>
        </p:spPr>
        <p:txBody>
          <a:bodyPr wrap="square" lIns="0" tIns="0" rIns="0" bIns="0" rtlCol="0">
            <a:spAutoFit/>
          </a:bodyPr>
          <a:lstStyle/>
          <a:p>
            <a:pPr algn="ctr"/>
            <a:r>
              <a:rPr lang="en-US" sz="3200" dirty="0" smtClean="0">
                <a:gradFill>
                  <a:gsLst>
                    <a:gs pos="2917">
                      <a:schemeClr val="tx1"/>
                    </a:gs>
                    <a:gs pos="30000">
                      <a:schemeClr val="tx1"/>
                    </a:gs>
                  </a:gsLst>
                  <a:lin ang="5400000" scaled="0"/>
                </a:gradFill>
              </a:rPr>
              <a:t>~75% - 90% code reuse</a:t>
            </a:r>
            <a:endParaRPr lang="en-CA" sz="32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636127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xamarin forms.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2722" y="1680311"/>
            <a:ext cx="5753307" cy="3580609"/>
          </a:xfrm>
          <a:prstGeom prst="rect">
            <a:avLst/>
          </a:prstGeom>
        </p:spPr>
      </p:pic>
      <p:sp>
        <p:nvSpPr>
          <p:cNvPr id="2" name="Title 1"/>
          <p:cNvSpPr>
            <a:spLocks noGrp="1"/>
          </p:cNvSpPr>
          <p:nvPr>
            <p:ph type="title"/>
          </p:nvPr>
        </p:nvSpPr>
        <p:spPr>
          <a:xfrm>
            <a:off x="507867" y="319401"/>
            <a:ext cx="10969943" cy="526881"/>
          </a:xfrm>
        </p:spPr>
        <p:txBody>
          <a:bodyPr>
            <a:noAutofit/>
          </a:bodyPr>
          <a:lstStyle/>
          <a:p>
            <a:r>
              <a:rPr lang="en-US" dirty="0" err="1" smtClean="0">
                <a:latin typeface="Arial"/>
                <a:cs typeface="Arial"/>
              </a:rPr>
              <a:t>Xamarin.Forms</a:t>
            </a:r>
            <a:r>
              <a:rPr lang="en-US" dirty="0" smtClean="0">
                <a:latin typeface="Arial"/>
                <a:cs typeface="Arial"/>
              </a:rPr>
              <a:t> App Architecture</a:t>
            </a:r>
            <a:endParaRPr lang="en-US" dirty="0">
              <a:latin typeface="Arial"/>
              <a:cs typeface="Arial"/>
            </a:endParaRPr>
          </a:p>
        </p:txBody>
      </p:sp>
      <p:sp>
        <p:nvSpPr>
          <p:cNvPr id="12" name="Content Placeholder 2"/>
          <p:cNvSpPr txBox="1">
            <a:spLocks/>
          </p:cNvSpPr>
          <p:nvPr/>
        </p:nvSpPr>
        <p:spPr>
          <a:xfrm>
            <a:off x="3112721" y="3760783"/>
            <a:ext cx="5753307" cy="1122832"/>
          </a:xfrm>
          <a:prstGeom prst="rect">
            <a:avLst/>
          </a:prstGeom>
        </p:spPr>
        <p:txBody>
          <a:bodyPr vert="horz" lIns="121888" tIns="60944" rIns="121888" bIns="60944" numCol="1" spcCol="0" rtlCol="0">
            <a:noAutofit/>
          </a:bodyPr>
          <a:lstStyle>
            <a:lvl1pPr marL="342900" indent="-342900" algn="l" defTabSz="457200" rtl="0" eaLnBrk="1" latinLnBrk="0" hangingPunct="1">
              <a:spcBef>
                <a:spcPct val="20000"/>
              </a:spcBef>
              <a:buSzPct val="110000"/>
              <a:buFontTx/>
              <a:buBlip>
                <a:blip r:embed="rId4"/>
              </a:buBlip>
              <a:defRPr sz="1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gn="ctr">
              <a:buNone/>
            </a:pPr>
            <a:r>
              <a:rPr lang="en-US" sz="2399" dirty="0">
                <a:solidFill>
                  <a:srgbClr val="FFFFFF"/>
                </a:solidFill>
              </a:rPr>
              <a:t>Shared App Logic</a:t>
            </a:r>
          </a:p>
        </p:txBody>
      </p:sp>
      <p:sp>
        <p:nvSpPr>
          <p:cNvPr id="13" name="Content Placeholder 2"/>
          <p:cNvSpPr txBox="1">
            <a:spLocks/>
          </p:cNvSpPr>
          <p:nvPr/>
        </p:nvSpPr>
        <p:spPr>
          <a:xfrm>
            <a:off x="4787256" y="2408254"/>
            <a:ext cx="2589028" cy="473075"/>
          </a:xfrm>
          <a:prstGeom prst="rect">
            <a:avLst/>
          </a:prstGeom>
        </p:spPr>
        <p:txBody>
          <a:bodyPr vert="horz" lIns="121888" tIns="60944" rIns="121888" bIns="60944" numCol="1" spcCol="0" rtlCol="0">
            <a:noAutofit/>
          </a:bodyPr>
          <a:lstStyle>
            <a:lvl1pPr marL="342900" indent="-342900" algn="l" defTabSz="457200" rtl="0" eaLnBrk="1" latinLnBrk="0" hangingPunct="1">
              <a:spcBef>
                <a:spcPct val="20000"/>
              </a:spcBef>
              <a:buSzPct val="110000"/>
              <a:buFontTx/>
              <a:buBlip>
                <a:blip r:embed="rId4"/>
              </a:buBlip>
              <a:defRPr sz="1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399" dirty="0" err="1">
                <a:solidFill>
                  <a:srgbClr val="FFFFFF"/>
                </a:solidFill>
              </a:rPr>
              <a:t>Xamarin.Forms</a:t>
            </a:r>
            <a:endParaRPr lang="en-US" sz="2399" dirty="0">
              <a:solidFill>
                <a:srgbClr val="FFFFFF"/>
              </a:solidFill>
            </a:endParaRPr>
          </a:p>
        </p:txBody>
      </p:sp>
      <p:sp>
        <p:nvSpPr>
          <p:cNvPr id="9" name="TextBox 8"/>
          <p:cNvSpPr txBox="1"/>
          <p:nvPr/>
        </p:nvSpPr>
        <p:spPr>
          <a:xfrm>
            <a:off x="3112722" y="4322199"/>
            <a:ext cx="5753307" cy="492443"/>
          </a:xfrm>
          <a:prstGeom prst="rect">
            <a:avLst/>
          </a:prstGeom>
          <a:noFill/>
        </p:spPr>
        <p:txBody>
          <a:bodyPr wrap="square" lIns="0" tIns="0" rIns="0" bIns="0" rtlCol="0">
            <a:spAutoFit/>
          </a:bodyPr>
          <a:lstStyle/>
          <a:p>
            <a:pPr algn="ctr"/>
            <a:r>
              <a:rPr lang="en-US" sz="3200" dirty="0" smtClean="0">
                <a:gradFill>
                  <a:gsLst>
                    <a:gs pos="2917">
                      <a:schemeClr val="tx1"/>
                    </a:gs>
                    <a:gs pos="30000">
                      <a:schemeClr val="tx1"/>
                    </a:gs>
                  </a:gsLst>
                  <a:lin ang="5400000" scaled="0"/>
                </a:gradFill>
              </a:rPr>
              <a:t>~90 - 99% code reuse</a:t>
            </a:r>
            <a:endParaRPr lang="en-CA" sz="3200" dirty="0" err="1" smtClean="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95115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1725" y="319401"/>
            <a:ext cx="10969943" cy="526881"/>
          </a:xfrm>
        </p:spPr>
        <p:txBody>
          <a:bodyPr>
            <a:noAutofit/>
          </a:bodyPr>
          <a:lstStyle/>
          <a:p>
            <a:r>
              <a:rPr lang="en-US" dirty="0" smtClean="0">
                <a:latin typeface="Arial" panose="020B0604020202020204" pitchFamily="34" charset="0"/>
                <a:cs typeface="Arial" panose="020B0604020202020204" pitchFamily="34" charset="0"/>
              </a:rPr>
              <a:t>Code Sharing Strategies</a:t>
            </a:r>
            <a:endParaRPr lang="en-US" dirty="0">
              <a:latin typeface="Arial" panose="020B0604020202020204" pitchFamily="34" charset="0"/>
              <a:cs typeface="Arial" panose="020B0604020202020204" pitchFamily="34" charset="0"/>
            </a:endParaRPr>
          </a:p>
        </p:txBody>
      </p:sp>
      <p:sp>
        <p:nvSpPr>
          <p:cNvPr id="20" name="TextBox 19"/>
          <p:cNvSpPr txBox="1"/>
          <p:nvPr/>
        </p:nvSpPr>
        <p:spPr>
          <a:xfrm>
            <a:off x="642108" y="5428609"/>
            <a:ext cx="6003242" cy="461537"/>
          </a:xfrm>
          <a:prstGeom prst="rect">
            <a:avLst/>
          </a:prstGeom>
          <a:noFill/>
        </p:spPr>
        <p:txBody>
          <a:bodyPr wrap="square" rtlCol="0">
            <a:spAutoFit/>
          </a:bodyPr>
          <a:lstStyle/>
          <a:p>
            <a:pPr algn="ctr"/>
            <a:r>
              <a:rPr lang="en-US" sz="2399" dirty="0">
                <a:latin typeface="Arial"/>
                <a:cs typeface="Arial"/>
              </a:rPr>
              <a:t>Shared App Logic in C#</a:t>
            </a:r>
          </a:p>
        </p:txBody>
      </p:sp>
      <p:graphicFrame>
        <p:nvGraphicFramePr>
          <p:cNvPr id="9" name="Table 8"/>
          <p:cNvGraphicFramePr>
            <a:graphicFrameLocks noGrp="1"/>
          </p:cNvGraphicFramePr>
          <p:nvPr>
            <p:extLst>
              <p:ext uri="{D42A27DB-BD31-4B8C-83A1-F6EECF244321}">
                <p14:modId xmlns:p14="http://schemas.microsoft.com/office/powerpoint/2010/main" val="584313802"/>
              </p:ext>
            </p:extLst>
          </p:nvPr>
        </p:nvGraphicFramePr>
        <p:xfrm>
          <a:off x="6645349" y="1449480"/>
          <a:ext cx="4172467" cy="3471655"/>
        </p:xfrm>
        <a:graphic>
          <a:graphicData uri="http://schemas.openxmlformats.org/drawingml/2006/table">
            <a:tbl>
              <a:tblPr firstRow="1" bandRow="1">
                <a:tableStyleId>{5C22544A-7EE6-4342-B048-85BDC9FD1C3A}</a:tableStyleId>
              </a:tblPr>
              <a:tblGrid>
                <a:gridCol w="4172467"/>
              </a:tblGrid>
              <a:tr h="771479">
                <a:tc>
                  <a:txBody>
                    <a:bodyPr/>
                    <a:lstStyle/>
                    <a:p>
                      <a:r>
                        <a:rPr lang="en-US" sz="2600" b="0" baseline="0" dirty="0" smtClean="0"/>
                        <a:t>Portable Class Library</a:t>
                      </a:r>
                      <a:endParaRPr lang="en-CA" sz="2600" b="0" dirty="0"/>
                    </a:p>
                  </a:txBody>
                  <a:tcPr/>
                </a:tc>
              </a:tr>
              <a:tr h="1350088">
                <a:tc>
                  <a:txBody>
                    <a:bodyPr/>
                    <a:lstStyle/>
                    <a:p>
                      <a:r>
                        <a:rPr lang="en-US" sz="2200" baseline="0" dirty="0" smtClean="0"/>
                        <a:t>Separate library, compiled independently</a:t>
                      </a:r>
                      <a:endParaRPr lang="en-CA" sz="2200" dirty="0" smtClean="0"/>
                    </a:p>
                  </a:txBody>
                  <a:tcPr/>
                </a:tc>
              </a:tr>
              <a:tr h="1350088">
                <a:tc>
                  <a:txBody>
                    <a:bodyPr/>
                    <a:lstStyle/>
                    <a:p>
                      <a:r>
                        <a:rPr lang="en-US" sz="2200" dirty="0" smtClean="0"/>
                        <a:t>Added as a reference</a:t>
                      </a:r>
                      <a:r>
                        <a:rPr lang="en-US" sz="2200" baseline="0" dirty="0" smtClean="0"/>
                        <a:t> to each platform-specific project</a:t>
                      </a:r>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493924426"/>
              </p:ext>
            </p:extLst>
          </p:nvPr>
        </p:nvGraphicFramePr>
        <p:xfrm>
          <a:off x="1152667" y="1449481"/>
          <a:ext cx="4195899" cy="3471655"/>
        </p:xfrm>
        <a:graphic>
          <a:graphicData uri="http://schemas.openxmlformats.org/drawingml/2006/table">
            <a:tbl>
              <a:tblPr firstRow="1" bandRow="1">
                <a:tableStyleId>{5C22544A-7EE6-4342-B048-85BDC9FD1C3A}</a:tableStyleId>
              </a:tblPr>
              <a:tblGrid>
                <a:gridCol w="4195899"/>
              </a:tblGrid>
              <a:tr h="771479">
                <a:tc>
                  <a:txBody>
                    <a:bodyPr/>
                    <a:lstStyle/>
                    <a:p>
                      <a:r>
                        <a:rPr lang="en-US" sz="2600" b="0" baseline="0" dirty="0" smtClean="0">
                          <a:solidFill>
                            <a:schemeClr val="tx1"/>
                          </a:solidFill>
                        </a:rPr>
                        <a:t>Shared Library</a:t>
                      </a:r>
                      <a:endParaRPr lang="en-CA" sz="2600" b="0" dirty="0">
                        <a:solidFill>
                          <a:schemeClr val="tx1"/>
                        </a:solidFill>
                      </a:endParaRPr>
                    </a:p>
                  </a:txBody>
                  <a:tcPr/>
                </a:tc>
              </a:tr>
              <a:tr h="1350088">
                <a:tc>
                  <a:txBody>
                    <a:bodyPr/>
                    <a:lstStyle/>
                    <a:p>
                      <a:r>
                        <a:rPr lang="en-US" sz="2200" dirty="0" smtClean="0"/>
                        <a:t>File linking</a:t>
                      </a:r>
                      <a:endParaRPr lang="en-CA" sz="2200" dirty="0" smtClean="0"/>
                    </a:p>
                  </a:txBody>
                  <a:tcPr/>
                </a:tc>
              </a:tr>
              <a:tr h="1350088">
                <a:tc>
                  <a:txBody>
                    <a:bodyPr/>
                    <a:lstStyle/>
                    <a:p>
                      <a:r>
                        <a:rPr lang="en-US" sz="2200" dirty="0" smtClean="0"/>
                        <a:t>Compiled </a:t>
                      </a:r>
                      <a:r>
                        <a:rPr lang="en-US" sz="2200" baseline="0" dirty="0" smtClean="0"/>
                        <a:t>with each platform-specific project</a:t>
                      </a:r>
                      <a:endParaRPr lang="en-CA" sz="2200" dirty="0"/>
                    </a:p>
                  </a:txBody>
                  <a:tcPr/>
                </a:tc>
              </a:tr>
            </a:tbl>
          </a:graphicData>
        </a:graphic>
      </p:graphicFrame>
    </p:spTree>
    <p:extLst>
      <p:ext uri="{BB962C8B-B14F-4D97-AF65-F5344CB8AC3E}">
        <p14:creationId xmlns:p14="http://schemas.microsoft.com/office/powerpoint/2010/main" val="146291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 Myself and I</a:t>
            </a:r>
            <a:endParaRPr lang="en-CA" dirty="0"/>
          </a:p>
        </p:txBody>
      </p:sp>
      <p:pic>
        <p:nvPicPr>
          <p:cNvPr id="4" name="Picture 3"/>
          <p:cNvPicPr>
            <a:picLocks noChangeAspect="1"/>
          </p:cNvPicPr>
          <p:nvPr/>
        </p:nvPicPr>
        <p:blipFill>
          <a:blip r:embed="rId3"/>
          <a:stretch>
            <a:fillRect/>
          </a:stretch>
        </p:blipFill>
        <p:spPr>
          <a:xfrm>
            <a:off x="1827087" y="4656935"/>
            <a:ext cx="2647350" cy="1979951"/>
          </a:xfrm>
          <a:prstGeom prst="rect">
            <a:avLst/>
          </a:prstGeom>
        </p:spPr>
      </p:pic>
      <p:pic>
        <p:nvPicPr>
          <p:cNvPr id="7" name="Picture 6"/>
          <p:cNvPicPr>
            <a:picLocks noChangeAspect="1"/>
          </p:cNvPicPr>
          <p:nvPr/>
        </p:nvPicPr>
        <p:blipFill>
          <a:blip r:embed="rId4"/>
          <a:stretch>
            <a:fillRect/>
          </a:stretch>
        </p:blipFill>
        <p:spPr>
          <a:xfrm>
            <a:off x="609441" y="1209292"/>
            <a:ext cx="3622696" cy="3175895"/>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3570" y="4748869"/>
            <a:ext cx="1085061" cy="1702984"/>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19198" y="873166"/>
            <a:ext cx="2779514" cy="3512021"/>
          </a:xfrm>
          <a:prstGeom prst="rect">
            <a:avLst/>
          </a:prstGeom>
        </p:spPr>
      </p:pic>
      <p:sp>
        <p:nvSpPr>
          <p:cNvPr id="8" name="Rectangle 7"/>
          <p:cNvSpPr/>
          <p:nvPr/>
        </p:nvSpPr>
        <p:spPr>
          <a:xfrm>
            <a:off x="4885299" y="4683665"/>
            <a:ext cx="6225153" cy="1569660"/>
          </a:xfrm>
          <a:prstGeom prst="rect">
            <a:avLst/>
          </a:prstGeom>
        </p:spPr>
        <p:txBody>
          <a:bodyPr wrap="square">
            <a:spAutoFit/>
          </a:bodyPr>
          <a:lstStyle/>
          <a:p>
            <a:r>
              <a:rPr lang="en-US" sz="2400" b="1" dirty="0" smtClean="0">
                <a:solidFill>
                  <a:schemeClr val="bg2"/>
                </a:solidFill>
                <a:latin typeface="+mj-lt"/>
              </a:rPr>
              <a:t>Twitter</a:t>
            </a:r>
            <a:r>
              <a:rPr lang="en-US" sz="2400" dirty="0" smtClean="0">
                <a:solidFill>
                  <a:schemeClr val="bg2"/>
                </a:solidFill>
                <a:latin typeface="+mj-lt"/>
              </a:rPr>
              <a:t>: @</a:t>
            </a:r>
            <a:r>
              <a:rPr lang="en-US" sz="2400" dirty="0" err="1" smtClean="0">
                <a:solidFill>
                  <a:schemeClr val="bg2"/>
                </a:solidFill>
                <a:latin typeface="+mj-lt"/>
              </a:rPr>
              <a:t>loriblalonde</a:t>
            </a:r>
            <a:endParaRPr lang="en-US" sz="2400" dirty="0" smtClean="0">
              <a:solidFill>
                <a:schemeClr val="bg2"/>
              </a:solidFill>
              <a:latin typeface="+mj-lt"/>
            </a:endParaRPr>
          </a:p>
          <a:p>
            <a:r>
              <a:rPr lang="en-US" sz="2400" b="1" dirty="0" smtClean="0">
                <a:solidFill>
                  <a:schemeClr val="bg2"/>
                </a:solidFill>
                <a:latin typeface="+mj-lt"/>
              </a:rPr>
              <a:t>Email</a:t>
            </a:r>
            <a:r>
              <a:rPr lang="en-US" sz="2400" dirty="0" smtClean="0">
                <a:solidFill>
                  <a:schemeClr val="bg2"/>
                </a:solidFill>
                <a:latin typeface="+mj-lt"/>
              </a:rPr>
              <a:t>: </a:t>
            </a:r>
            <a:r>
              <a:rPr lang="en-US" sz="2400" dirty="0" smtClean="0">
                <a:solidFill>
                  <a:schemeClr val="bg2"/>
                </a:solidFill>
                <a:latin typeface="+mj-lt"/>
                <a:hlinkClick r:id="rId7"/>
              </a:rPr>
              <a:t>loriblalonde@gmail.com</a:t>
            </a:r>
            <a:endParaRPr lang="en-US" sz="2400" dirty="0" smtClean="0">
              <a:solidFill>
                <a:schemeClr val="bg2"/>
              </a:solidFill>
              <a:latin typeface="+mj-lt"/>
            </a:endParaRPr>
          </a:p>
          <a:p>
            <a:r>
              <a:rPr lang="en-US" sz="2400" b="1" dirty="0" smtClean="0">
                <a:solidFill>
                  <a:schemeClr val="bg2"/>
                </a:solidFill>
                <a:latin typeface="+mj-lt"/>
              </a:rPr>
              <a:t>Blog</a:t>
            </a:r>
            <a:r>
              <a:rPr lang="en-US" sz="2400" dirty="0" smtClean="0">
                <a:solidFill>
                  <a:schemeClr val="bg2"/>
                </a:solidFill>
                <a:latin typeface="+mj-lt"/>
              </a:rPr>
              <a:t>: geekswithblogs.net/</a:t>
            </a:r>
            <a:r>
              <a:rPr lang="en-US" sz="2400" dirty="0" err="1" smtClean="0">
                <a:solidFill>
                  <a:schemeClr val="bg2"/>
                </a:solidFill>
                <a:latin typeface="+mj-lt"/>
              </a:rPr>
              <a:t>lorilalonde</a:t>
            </a:r>
            <a:endParaRPr lang="en-US" sz="2400" dirty="0" smtClean="0">
              <a:solidFill>
                <a:schemeClr val="bg2"/>
              </a:solidFill>
              <a:latin typeface="+mj-lt"/>
            </a:endParaRPr>
          </a:p>
          <a:p>
            <a:r>
              <a:rPr lang="en-US" sz="2400" b="1" dirty="0" smtClean="0">
                <a:solidFill>
                  <a:schemeClr val="bg2"/>
                </a:solidFill>
                <a:latin typeface="+mj-lt"/>
              </a:rPr>
              <a:t>LinkedIn</a:t>
            </a:r>
            <a:r>
              <a:rPr lang="en-US" sz="2400" dirty="0">
                <a:solidFill>
                  <a:schemeClr val="bg2"/>
                </a:solidFill>
                <a:latin typeface="+mj-lt"/>
              </a:rPr>
              <a:t>: http://</a:t>
            </a:r>
            <a:r>
              <a:rPr lang="en-US" sz="2400" dirty="0" smtClean="0">
                <a:solidFill>
                  <a:schemeClr val="bg2"/>
                </a:solidFill>
                <a:latin typeface="+mj-lt"/>
              </a:rPr>
              <a:t>ca.linkedin.com/in/lorilalonde</a:t>
            </a:r>
            <a:endParaRPr lang="en-CA" sz="2400" dirty="0">
              <a:solidFill>
                <a:schemeClr val="bg2"/>
              </a:solidFill>
            </a:endParaRPr>
          </a:p>
        </p:txBody>
      </p:sp>
      <p:grpSp>
        <p:nvGrpSpPr>
          <p:cNvPr id="11" name="Group 10"/>
          <p:cNvGrpSpPr/>
          <p:nvPr/>
        </p:nvGrpSpPr>
        <p:grpSpPr>
          <a:xfrm>
            <a:off x="9772997" y="3185944"/>
            <a:ext cx="2004085" cy="2282551"/>
            <a:chOff x="5951572" y="1090363"/>
            <a:chExt cx="2004085" cy="2282551"/>
          </a:xfrm>
        </p:grpSpPr>
        <p:pic>
          <p:nvPicPr>
            <p:cNvPr id="9" name="Picture 8"/>
            <p:cNvPicPr>
              <a:picLocks noChangeAspect="1"/>
            </p:cNvPicPr>
            <p:nvPr/>
          </p:nvPicPr>
          <p:blipFill>
            <a:blip r:embed="rId8"/>
            <a:stretch>
              <a:fillRect/>
            </a:stretch>
          </p:blipFill>
          <p:spPr>
            <a:xfrm>
              <a:off x="5951572" y="1368829"/>
              <a:ext cx="2004085" cy="2004085"/>
            </a:xfrm>
            <a:prstGeom prst="rect">
              <a:avLst/>
            </a:prstGeom>
          </p:spPr>
        </p:pic>
        <p:sp>
          <p:nvSpPr>
            <p:cNvPr id="10" name="Rectangle 9"/>
            <p:cNvSpPr/>
            <p:nvPr/>
          </p:nvSpPr>
          <p:spPr>
            <a:xfrm>
              <a:off x="6094412" y="1090363"/>
              <a:ext cx="1861245" cy="800219"/>
            </a:xfrm>
            <a:prstGeom prst="rect">
              <a:avLst/>
            </a:prstGeom>
          </p:spPr>
          <p:txBody>
            <a:bodyPr wrap="square">
              <a:spAutoFit/>
            </a:bodyPr>
            <a:lstStyle/>
            <a:p>
              <a:r>
                <a:rPr lang="en-US" sz="2800" b="1" dirty="0" smtClean="0">
                  <a:solidFill>
                    <a:schemeClr val="accent1">
                      <a:lumMod val="50000"/>
                    </a:schemeClr>
                  </a:solidFill>
                  <a:latin typeface="+mj-lt"/>
                </a:rPr>
                <a:t>CTTDNUG</a:t>
              </a:r>
            </a:p>
            <a:p>
              <a:pPr>
                <a:spcAft>
                  <a:spcPts val="1800"/>
                </a:spcAft>
              </a:pPr>
              <a:endParaRPr lang="en-CA" dirty="0"/>
            </a:p>
          </p:txBody>
        </p:sp>
      </p:grpSp>
      <p:pic>
        <p:nvPicPr>
          <p:cNvPr id="5" name="Picture 4"/>
          <p:cNvPicPr>
            <a:picLocks noChangeAspect="1"/>
          </p:cNvPicPr>
          <p:nvPr/>
        </p:nvPicPr>
        <p:blipFill>
          <a:blip r:embed="rId9"/>
          <a:stretch>
            <a:fillRect/>
          </a:stretch>
        </p:blipFill>
        <p:spPr>
          <a:xfrm>
            <a:off x="6738070" y="1234759"/>
            <a:ext cx="3099051" cy="3915768"/>
          </a:xfrm>
          <a:prstGeom prst="rect">
            <a:avLst/>
          </a:prstGeom>
        </p:spPr>
      </p:pic>
    </p:spTree>
    <p:extLst>
      <p:ext uri="{BB962C8B-B14F-4D97-AF65-F5344CB8AC3E}">
        <p14:creationId xmlns:p14="http://schemas.microsoft.com/office/powerpoint/2010/main" val="102142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867" y="319401"/>
            <a:ext cx="10969943" cy="526881"/>
          </a:xfrm>
        </p:spPr>
        <p:txBody>
          <a:bodyPr>
            <a:normAutofit/>
          </a:bodyPr>
          <a:lstStyle/>
          <a:p>
            <a:r>
              <a:rPr lang="en-US" dirty="0" err="1" smtClean="0">
                <a:latin typeface="Arial"/>
                <a:cs typeface="Arial"/>
              </a:rPr>
              <a:t>Xamarin.Forms</a:t>
            </a:r>
            <a:r>
              <a:rPr lang="en-US" dirty="0" smtClean="0">
                <a:latin typeface="Arial"/>
                <a:cs typeface="Arial"/>
              </a:rPr>
              <a:t>: Build Native User Interfaces using Shared Code</a:t>
            </a:r>
            <a:endParaRPr lang="en-US" dirty="0">
              <a:latin typeface="Arial"/>
              <a:cs typeface="Arial"/>
            </a:endParaRPr>
          </a:p>
        </p:txBody>
      </p:sp>
      <p:sp>
        <p:nvSpPr>
          <p:cNvPr id="65" name="Content Placeholder 2"/>
          <p:cNvSpPr txBox="1">
            <a:spLocks/>
          </p:cNvSpPr>
          <p:nvPr/>
        </p:nvSpPr>
        <p:spPr>
          <a:xfrm>
            <a:off x="609442" y="4932683"/>
            <a:ext cx="4740099" cy="1027191"/>
          </a:xfrm>
          <a:prstGeom prst="rect">
            <a:avLst/>
          </a:prstGeom>
        </p:spPr>
        <p:txBody>
          <a:bodyPr vert="horz" lIns="121888" tIns="60944" rIns="121888" bIns="60944" numCol="1" spcCol="0" rtlCol="0">
            <a:noAutofit/>
          </a:bodyPr>
          <a:lstStyle>
            <a:lvl1pPr marL="342900" indent="-342900" algn="l" defTabSz="457200" rtl="0" eaLnBrk="1" latinLnBrk="0" hangingPunct="1">
              <a:spcBef>
                <a:spcPct val="20000"/>
              </a:spcBef>
              <a:buSzPct val="110000"/>
              <a:buFontTx/>
              <a:buBlip>
                <a:blip r:embed="rId3"/>
              </a:buBlip>
              <a:defRPr sz="1400" b="0" i="0" kern="1200">
                <a:solidFill>
                  <a:srgbClr val="6C6C6C"/>
                </a:solidFill>
                <a:latin typeface="Helvetica Light"/>
                <a:ea typeface="+mn-ea"/>
                <a:cs typeface="Helvetica Light"/>
              </a:defRPr>
            </a:lvl1pPr>
            <a:lvl2pPr marL="742950" indent="-285750" algn="l" defTabSz="457200" rtl="0" eaLnBrk="1" latinLnBrk="0" hangingPunct="1">
              <a:spcBef>
                <a:spcPct val="20000"/>
              </a:spcBef>
              <a:buFont typeface="Arial"/>
              <a:buChar char="–"/>
              <a:defRPr sz="2800" b="0" i="0" kern="1200">
                <a:solidFill>
                  <a:srgbClr val="6C6C6C"/>
                </a:solidFill>
                <a:latin typeface="Helvetica Light"/>
                <a:ea typeface="+mn-ea"/>
                <a:cs typeface="Helvetica Light"/>
              </a:defRPr>
            </a:lvl2pPr>
            <a:lvl3pPr marL="1143000" indent="-228600" algn="l" defTabSz="457200" rtl="0" eaLnBrk="1" latinLnBrk="0" hangingPunct="1">
              <a:spcBef>
                <a:spcPct val="20000"/>
              </a:spcBef>
              <a:buFont typeface="Arial"/>
              <a:buChar char="•"/>
              <a:defRPr sz="2400" b="0" i="0" kern="1200">
                <a:solidFill>
                  <a:srgbClr val="6C6C6C"/>
                </a:solidFill>
                <a:latin typeface="Helvetica Light"/>
                <a:ea typeface="+mn-ea"/>
                <a:cs typeface="Helvetica Light"/>
              </a:defRPr>
            </a:lvl3pPr>
            <a:lvl4pPr marL="16002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4pPr>
            <a:lvl5pPr marL="2057400" indent="-228600" algn="l" defTabSz="457200" rtl="0" eaLnBrk="1" latinLnBrk="0" hangingPunct="1">
              <a:spcBef>
                <a:spcPct val="20000"/>
              </a:spcBef>
              <a:buFont typeface="Arial"/>
              <a:buChar char="»"/>
              <a:defRPr sz="2000" b="0" i="0" kern="1200">
                <a:solidFill>
                  <a:srgbClr val="6C6C6C"/>
                </a:solidFill>
                <a:latin typeface="Helvetica Light"/>
                <a:ea typeface="+mn-ea"/>
                <a:cs typeface="Helvetica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endParaRPr lang="en-US" sz="1866" dirty="0">
              <a:solidFill>
                <a:srgbClr val="022441"/>
              </a:solidFill>
            </a:endParaRPr>
          </a:p>
        </p:txBody>
      </p:sp>
      <p:sp>
        <p:nvSpPr>
          <p:cNvPr id="67" name="TextBox 66"/>
          <p:cNvSpPr txBox="1"/>
          <p:nvPr/>
        </p:nvSpPr>
        <p:spPr>
          <a:xfrm>
            <a:off x="2954097" y="5181144"/>
            <a:ext cx="184731" cy="461537"/>
          </a:xfrm>
          <a:prstGeom prst="rect">
            <a:avLst/>
          </a:prstGeom>
          <a:noFill/>
        </p:spPr>
        <p:txBody>
          <a:bodyPr wrap="none" rtlCol="0">
            <a:spAutoFit/>
          </a:bodyPr>
          <a:lstStyle/>
          <a:p>
            <a:endParaRPr lang="en-US" sz="2399" dirty="0"/>
          </a:p>
        </p:txBody>
      </p:sp>
      <p:grpSp>
        <p:nvGrpSpPr>
          <p:cNvPr id="4" name="Group 3"/>
          <p:cNvGrpSpPr/>
          <p:nvPr/>
        </p:nvGrpSpPr>
        <p:grpSpPr>
          <a:xfrm>
            <a:off x="1651818" y="956980"/>
            <a:ext cx="8164107" cy="5422752"/>
            <a:chOff x="1146875" y="867389"/>
            <a:chExt cx="9082006" cy="5994123"/>
          </a:xfrm>
        </p:grpSpPr>
        <p:pic>
          <p:nvPicPr>
            <p:cNvPr id="6" name="Picture 5" descr="example-app@2x.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6875" y="867389"/>
              <a:ext cx="9082006" cy="5994123"/>
            </a:xfrm>
            <a:prstGeom prst="rect">
              <a:avLst/>
            </a:prstGeom>
          </p:spPr>
        </p:pic>
        <p:sp>
          <p:nvSpPr>
            <p:cNvPr id="3" name="Rounded Rectangle 2"/>
            <p:cNvSpPr/>
            <p:nvPr/>
          </p:nvSpPr>
          <p:spPr bwMode="auto">
            <a:xfrm>
              <a:off x="1363851" y="5393410"/>
              <a:ext cx="2371241" cy="566464"/>
            </a:xfrm>
            <a:prstGeom prst="round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CA"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Rounded Rectangle 12"/>
            <p:cNvSpPr/>
            <p:nvPr/>
          </p:nvSpPr>
          <p:spPr bwMode="auto">
            <a:xfrm>
              <a:off x="4026977" y="1438760"/>
              <a:ext cx="2947260" cy="712922"/>
            </a:xfrm>
            <a:prstGeom prst="round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CA"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Rounded Rectangle 14"/>
            <p:cNvSpPr/>
            <p:nvPr/>
          </p:nvSpPr>
          <p:spPr bwMode="auto">
            <a:xfrm>
              <a:off x="7415938" y="1823635"/>
              <a:ext cx="2438401" cy="712922"/>
            </a:xfrm>
            <a:prstGeom prst="roundRect">
              <a:avLst/>
            </a:prstGeom>
            <a:noFill/>
            <a:ln w="5715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CA" dirty="0" err="1" smtClean="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149323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0190" y="310936"/>
            <a:ext cx="11427023" cy="526881"/>
          </a:xfrm>
        </p:spPr>
        <p:txBody>
          <a:bodyPr>
            <a:noAutofit/>
          </a:bodyPr>
          <a:lstStyle/>
          <a:p>
            <a:r>
              <a:rPr lang="en-US" sz="2800" dirty="0" smtClean="0">
                <a:latin typeface="Arial"/>
                <a:cs typeface="Arial"/>
              </a:rPr>
              <a:t>Data Storage Options</a:t>
            </a:r>
            <a:endParaRPr lang="en-US" sz="2800" dirty="0">
              <a:latin typeface="Arial"/>
              <a:cs typeface="Aria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5798" y="2055752"/>
            <a:ext cx="2830881" cy="2830881"/>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60204" y="2538573"/>
            <a:ext cx="1359165" cy="1766915"/>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44823" y="2635360"/>
            <a:ext cx="1848643" cy="1848643"/>
          </a:xfrm>
          <a:prstGeom prst="rect">
            <a:avLst/>
          </a:prstGeom>
        </p:spPr>
      </p:pic>
    </p:spTree>
    <p:extLst>
      <p:ext uri="{BB962C8B-B14F-4D97-AF65-F5344CB8AC3E}">
        <p14:creationId xmlns:p14="http://schemas.microsoft.com/office/powerpoint/2010/main" val="966650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550190" y="310936"/>
            <a:ext cx="11427023" cy="526881"/>
          </a:xfrm>
        </p:spPr>
        <p:txBody>
          <a:bodyPr>
            <a:noAutofit/>
          </a:bodyPr>
          <a:lstStyle/>
          <a:p>
            <a:r>
              <a:rPr lang="en-US" sz="2800" dirty="0" smtClean="0">
                <a:latin typeface="Arial"/>
                <a:cs typeface="Arial"/>
              </a:rPr>
              <a:t>Xamarin and Windows Azure Mobile Services</a:t>
            </a:r>
            <a:endParaRPr lang="en-US" sz="2800" dirty="0">
              <a:latin typeface="Arial"/>
              <a:cs typeface="Arial"/>
            </a:endParaRPr>
          </a:p>
        </p:txBody>
      </p:sp>
      <p:sp>
        <p:nvSpPr>
          <p:cNvPr id="9" name="Content Placeholder 2"/>
          <p:cNvSpPr>
            <a:spLocks noGrp="1"/>
          </p:cNvSpPr>
          <p:nvPr>
            <p:ph idx="1"/>
          </p:nvPr>
        </p:nvSpPr>
        <p:spPr>
          <a:xfrm>
            <a:off x="450938" y="1364585"/>
            <a:ext cx="3898698" cy="3708456"/>
          </a:xfrm>
        </p:spPr>
        <p:txBody>
          <a:bodyPr>
            <a:noAutofit/>
          </a:bodyPr>
          <a:lstStyle/>
          <a:p>
            <a:pPr marL="568325" lvl="2" indent="-342900" defTabSz="609196">
              <a:lnSpc>
                <a:spcPct val="110000"/>
              </a:lnSpc>
              <a:buSzPct val="110000"/>
              <a:buFont typeface="Wingdings" panose="05000000000000000000" pitchFamily="2" charset="2"/>
              <a:buChar char="ü"/>
              <a:defRPr/>
            </a:pPr>
            <a:r>
              <a:rPr lang="en-US" sz="2200" dirty="0">
                <a:solidFill>
                  <a:srgbClr val="032B4E"/>
                </a:solidFill>
                <a:latin typeface="Arial"/>
                <a:cs typeface="Arial"/>
              </a:rPr>
              <a:t>P</a:t>
            </a:r>
            <a:r>
              <a:rPr lang="en-US" sz="2200" dirty="0" smtClean="0">
                <a:solidFill>
                  <a:srgbClr val="032B4E"/>
                </a:solidFill>
                <a:latin typeface="Arial"/>
                <a:cs typeface="Arial"/>
              </a:rPr>
              <a:t>rovide cloud-based backend service for your Xamarin apps</a:t>
            </a:r>
          </a:p>
          <a:p>
            <a:pPr marL="342900" lvl="1" indent="-342900" defTabSz="609196">
              <a:lnSpc>
                <a:spcPct val="110000"/>
              </a:lnSpc>
              <a:buSzPct val="110000"/>
              <a:buFont typeface="Wingdings" panose="05000000000000000000" pitchFamily="2" charset="2"/>
              <a:buChar char="ü"/>
              <a:defRPr/>
            </a:pPr>
            <a:endParaRPr lang="en-US" sz="2200" dirty="0" smtClean="0">
              <a:solidFill>
                <a:srgbClr val="032B4E"/>
              </a:solidFill>
              <a:latin typeface="Arial"/>
              <a:cs typeface="Arial"/>
            </a:endParaRPr>
          </a:p>
          <a:p>
            <a:pPr marL="568325" lvl="2" indent="-342900" defTabSz="609196">
              <a:lnSpc>
                <a:spcPct val="110000"/>
              </a:lnSpc>
              <a:buSzPct val="110000"/>
              <a:buFont typeface="Wingdings" panose="05000000000000000000" pitchFamily="2" charset="2"/>
              <a:buChar char="ü"/>
              <a:defRPr/>
            </a:pPr>
            <a:r>
              <a:rPr lang="en-US" sz="2200" dirty="0" smtClean="0">
                <a:solidFill>
                  <a:srgbClr val="032B4E"/>
                </a:solidFill>
                <a:latin typeface="Arial"/>
                <a:cs typeface="Arial"/>
              </a:rPr>
              <a:t>Include authentication using Microsoft Account, Facebook, Twitter, Google or Azure Active Directory</a:t>
            </a:r>
          </a:p>
          <a:p>
            <a:pPr marL="342900" lvl="1" indent="-342900" defTabSz="609196">
              <a:lnSpc>
                <a:spcPct val="110000"/>
              </a:lnSpc>
              <a:buSzPct val="110000"/>
              <a:buFont typeface="Wingdings" panose="05000000000000000000" pitchFamily="2" charset="2"/>
              <a:buChar char="ü"/>
              <a:defRPr/>
            </a:pPr>
            <a:endParaRPr lang="en-US" sz="2200" dirty="0" smtClean="0">
              <a:solidFill>
                <a:srgbClr val="032B4E"/>
              </a:solidFill>
              <a:latin typeface="Arial"/>
              <a:cs typeface="Arial"/>
            </a:endParaRPr>
          </a:p>
          <a:p>
            <a:pPr marL="568325" lvl="2" indent="-342900" defTabSz="609196">
              <a:lnSpc>
                <a:spcPct val="110000"/>
              </a:lnSpc>
              <a:buSzPct val="110000"/>
              <a:buFont typeface="Wingdings" panose="05000000000000000000" pitchFamily="2" charset="2"/>
              <a:buChar char="ü"/>
              <a:defRPr/>
            </a:pPr>
            <a:r>
              <a:rPr lang="en-US" sz="2200" dirty="0" smtClean="0">
                <a:solidFill>
                  <a:srgbClr val="032B4E"/>
                </a:solidFill>
                <a:latin typeface="Arial"/>
                <a:cs typeface="Arial"/>
              </a:rPr>
              <a:t>Send push notifications</a:t>
            </a:r>
          </a:p>
        </p:txBody>
      </p:sp>
      <p:pic>
        <p:nvPicPr>
          <p:cNvPr id="4" name="Picture 3"/>
          <p:cNvPicPr>
            <a:picLocks noChangeAspect="1"/>
          </p:cNvPicPr>
          <p:nvPr/>
        </p:nvPicPr>
        <p:blipFill>
          <a:blip r:embed="rId3"/>
          <a:stretch>
            <a:fillRect/>
          </a:stretch>
        </p:blipFill>
        <p:spPr>
          <a:xfrm>
            <a:off x="4621827" y="1121038"/>
            <a:ext cx="6861550" cy="4176166"/>
          </a:xfrm>
          <a:prstGeom prst="rect">
            <a:avLst/>
          </a:prstGeom>
        </p:spPr>
      </p:pic>
    </p:spTree>
    <p:extLst>
      <p:ext uri="{BB962C8B-B14F-4D97-AF65-F5344CB8AC3E}">
        <p14:creationId xmlns:p14="http://schemas.microsoft.com/office/powerpoint/2010/main" val="790857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7165" y="700786"/>
            <a:ext cx="5025100" cy="5025100"/>
          </a:xfrm>
          <a:prstGeom prst="rect">
            <a:avLst/>
          </a:prstGeom>
        </p:spPr>
      </p:pic>
    </p:spTree>
    <p:extLst>
      <p:ext uri="{BB962C8B-B14F-4D97-AF65-F5344CB8AC3E}">
        <p14:creationId xmlns:p14="http://schemas.microsoft.com/office/powerpoint/2010/main" val="2887133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514600"/>
            <a:ext cx="12188825" cy="747897"/>
          </a:xfrm>
        </p:spPr>
        <p:txBody>
          <a:bodyPr/>
          <a:lstStyle/>
          <a:p>
            <a:pPr algn="ctr"/>
            <a:r>
              <a:rPr lang="en-US" dirty="0" smtClean="0"/>
              <a:t>Demo</a:t>
            </a:r>
            <a:endParaRPr lang="en-US" dirty="0"/>
          </a:p>
        </p:txBody>
      </p:sp>
    </p:spTree>
    <p:extLst>
      <p:ext uri="{BB962C8B-B14F-4D97-AF65-F5344CB8AC3E}">
        <p14:creationId xmlns:p14="http://schemas.microsoft.com/office/powerpoint/2010/main" val="9833295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8694" y="2192642"/>
            <a:ext cx="10368179" cy="914096"/>
          </a:xfrm>
        </p:spPr>
        <p:txBody>
          <a:bodyPr/>
          <a:lstStyle/>
          <a:p>
            <a:r>
              <a:rPr lang="en-US" dirty="0" err="1" smtClean="0"/>
              <a:t>Xamarin</a:t>
            </a:r>
            <a:r>
              <a:rPr lang="en-US" dirty="0" smtClean="0"/>
              <a:t> Certification</a:t>
            </a:r>
            <a:endParaRPr lang="en-US" dirty="0"/>
          </a:p>
        </p:txBody>
      </p:sp>
    </p:spTree>
    <p:extLst>
      <p:ext uri="{BB962C8B-B14F-4D97-AF65-F5344CB8AC3E}">
        <p14:creationId xmlns:p14="http://schemas.microsoft.com/office/powerpoint/2010/main" val="136229684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190" y="310936"/>
            <a:ext cx="11427023" cy="526881"/>
          </a:xfrm>
        </p:spPr>
        <p:txBody>
          <a:bodyPr>
            <a:noAutofit/>
          </a:bodyPr>
          <a:lstStyle/>
          <a:p>
            <a:r>
              <a:rPr lang="en-US" sz="2800" dirty="0" err="1" smtClean="0">
                <a:latin typeface="Arial"/>
                <a:cs typeface="Arial"/>
              </a:rPr>
              <a:t>Xamarin</a:t>
            </a:r>
            <a:r>
              <a:rPr lang="en-US" sz="2800" dirty="0" smtClean="0">
                <a:latin typeface="Arial"/>
                <a:cs typeface="Arial"/>
              </a:rPr>
              <a:t> Mobile Developer Certification</a:t>
            </a:r>
            <a:endParaRPr lang="en-US" sz="2800" dirty="0">
              <a:latin typeface="Arial"/>
              <a:cs typeface="Arial"/>
            </a:endParaRPr>
          </a:p>
        </p:txBody>
      </p:sp>
      <p:sp>
        <p:nvSpPr>
          <p:cNvPr id="9" name="Content Placeholder 2"/>
          <p:cNvSpPr>
            <a:spLocks noGrp="1"/>
          </p:cNvSpPr>
          <p:nvPr>
            <p:ph idx="1"/>
          </p:nvPr>
        </p:nvSpPr>
        <p:spPr>
          <a:xfrm>
            <a:off x="450937" y="1535405"/>
            <a:ext cx="8090161" cy="3708456"/>
          </a:xfrm>
        </p:spPr>
        <p:txBody>
          <a:bodyPr>
            <a:normAutofit/>
          </a:bodyPr>
          <a:lstStyle/>
          <a:p>
            <a:pPr marL="568325" lvl="2" indent="-342900" defTabSz="609196">
              <a:lnSpc>
                <a:spcPct val="110000"/>
              </a:lnSpc>
              <a:buSzPct val="110000"/>
              <a:buFont typeface="Wingdings" panose="05000000000000000000" pitchFamily="2" charset="2"/>
              <a:buChar char="ü"/>
              <a:defRPr/>
            </a:pPr>
            <a:r>
              <a:rPr lang="en-US" dirty="0" smtClean="0">
                <a:solidFill>
                  <a:srgbClr val="032B4E"/>
                </a:solidFill>
                <a:latin typeface="Arial"/>
                <a:cs typeface="Arial"/>
              </a:rPr>
              <a:t>Subscribe to </a:t>
            </a:r>
            <a:r>
              <a:rPr lang="en-US" dirty="0" err="1" smtClean="0">
                <a:solidFill>
                  <a:srgbClr val="032B4E"/>
                </a:solidFill>
                <a:latin typeface="Arial"/>
                <a:cs typeface="Arial"/>
              </a:rPr>
              <a:t>Xamarin</a:t>
            </a:r>
            <a:r>
              <a:rPr lang="en-US" dirty="0" smtClean="0">
                <a:solidFill>
                  <a:srgbClr val="032B4E"/>
                </a:solidFill>
                <a:latin typeface="Arial"/>
                <a:cs typeface="Arial"/>
              </a:rPr>
              <a:t> University</a:t>
            </a:r>
          </a:p>
          <a:p>
            <a:pPr marL="225425" lvl="2" indent="0" defTabSz="609196">
              <a:lnSpc>
                <a:spcPct val="110000"/>
              </a:lnSpc>
              <a:buSzPct val="110000"/>
              <a:buNone/>
              <a:defRPr/>
            </a:pPr>
            <a:endParaRPr lang="en-US" dirty="0" smtClean="0">
              <a:solidFill>
                <a:srgbClr val="032B4E"/>
              </a:solidFill>
              <a:latin typeface="Arial"/>
              <a:cs typeface="Arial"/>
            </a:endParaRPr>
          </a:p>
          <a:p>
            <a:pPr marL="568325" lvl="2" indent="-342900" defTabSz="609196">
              <a:lnSpc>
                <a:spcPct val="110000"/>
              </a:lnSpc>
              <a:buSzPct val="110000"/>
              <a:buFont typeface="Wingdings" panose="05000000000000000000" pitchFamily="2" charset="2"/>
              <a:buChar char="ü"/>
              <a:defRPr/>
            </a:pPr>
            <a:r>
              <a:rPr lang="en-US" dirty="0" smtClean="0">
                <a:solidFill>
                  <a:srgbClr val="032B4E"/>
                </a:solidFill>
                <a:latin typeface="Arial"/>
                <a:cs typeface="Arial"/>
              </a:rPr>
              <a:t>Complete the required courses</a:t>
            </a:r>
          </a:p>
          <a:p>
            <a:pPr marL="225425" lvl="2" indent="0" defTabSz="609196">
              <a:lnSpc>
                <a:spcPct val="110000"/>
              </a:lnSpc>
              <a:buSzPct val="110000"/>
              <a:buNone/>
              <a:defRPr/>
            </a:pPr>
            <a:endParaRPr lang="en-US" dirty="0" smtClean="0">
              <a:solidFill>
                <a:srgbClr val="032B4E"/>
              </a:solidFill>
              <a:latin typeface="Arial"/>
              <a:cs typeface="Arial"/>
            </a:endParaRPr>
          </a:p>
          <a:p>
            <a:pPr marL="568325" lvl="2" indent="-342900" defTabSz="609196">
              <a:lnSpc>
                <a:spcPct val="110000"/>
              </a:lnSpc>
              <a:buSzPct val="110000"/>
              <a:buFont typeface="Wingdings" panose="05000000000000000000" pitchFamily="2" charset="2"/>
              <a:buChar char="ü"/>
              <a:defRPr/>
            </a:pPr>
            <a:r>
              <a:rPr lang="en-US" dirty="0" smtClean="0">
                <a:solidFill>
                  <a:srgbClr val="032B4E"/>
                </a:solidFill>
                <a:latin typeface="Arial"/>
                <a:cs typeface="Arial"/>
              </a:rPr>
              <a:t>Pass the exam (80% or higher)</a:t>
            </a:r>
          </a:p>
          <a:p>
            <a:pPr marL="568325" lvl="2" indent="-342900" defTabSz="609196">
              <a:lnSpc>
                <a:spcPct val="110000"/>
              </a:lnSpc>
              <a:buSzPct val="110000"/>
              <a:buFont typeface="Wingdings" panose="05000000000000000000" pitchFamily="2" charset="2"/>
              <a:buChar char="ü"/>
              <a:defRPr/>
            </a:pPr>
            <a:endParaRPr lang="en-US" dirty="0">
              <a:solidFill>
                <a:srgbClr val="032B4E"/>
              </a:solidFill>
              <a:latin typeface="Arial"/>
              <a:cs typeface="Arial"/>
            </a:endParaRPr>
          </a:p>
          <a:p>
            <a:pPr marL="568325" lvl="2" indent="-342900" defTabSz="609196">
              <a:lnSpc>
                <a:spcPct val="110000"/>
              </a:lnSpc>
              <a:buSzPct val="110000"/>
              <a:buFont typeface="Wingdings" panose="05000000000000000000" pitchFamily="2" charset="2"/>
              <a:buChar char="ü"/>
              <a:defRPr/>
            </a:pPr>
            <a:r>
              <a:rPr lang="en-US" dirty="0" smtClean="0">
                <a:solidFill>
                  <a:srgbClr val="032B4E"/>
                </a:solidFill>
                <a:latin typeface="Arial"/>
                <a:cs typeface="Arial"/>
              </a:rPr>
              <a:t>Certification is valid for 1 year</a:t>
            </a:r>
          </a:p>
        </p:txBody>
      </p:sp>
      <p:pic>
        <p:nvPicPr>
          <p:cNvPr id="5" name="Picture 4"/>
          <p:cNvPicPr>
            <a:picLocks noChangeAspect="1"/>
          </p:cNvPicPr>
          <p:nvPr/>
        </p:nvPicPr>
        <p:blipFill>
          <a:blip r:embed="rId3"/>
          <a:stretch>
            <a:fillRect/>
          </a:stretch>
        </p:blipFill>
        <p:spPr>
          <a:xfrm>
            <a:off x="6932348" y="2128609"/>
            <a:ext cx="3529934" cy="2640035"/>
          </a:xfrm>
          <a:prstGeom prst="rect">
            <a:avLst/>
          </a:prstGeom>
        </p:spPr>
      </p:pic>
    </p:spTree>
    <p:extLst>
      <p:ext uri="{BB962C8B-B14F-4D97-AF65-F5344CB8AC3E}">
        <p14:creationId xmlns:p14="http://schemas.microsoft.com/office/powerpoint/2010/main" val="3017907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190" y="310936"/>
            <a:ext cx="11427023" cy="526881"/>
          </a:xfrm>
        </p:spPr>
        <p:txBody>
          <a:bodyPr>
            <a:noAutofit/>
          </a:bodyPr>
          <a:lstStyle/>
          <a:p>
            <a:r>
              <a:rPr lang="en-US" sz="2800" dirty="0" err="1" smtClean="0">
                <a:latin typeface="Arial"/>
                <a:cs typeface="Arial"/>
              </a:rPr>
              <a:t>Xamarin</a:t>
            </a:r>
            <a:r>
              <a:rPr lang="en-US" sz="2800" dirty="0" smtClean="0">
                <a:latin typeface="Arial"/>
                <a:cs typeface="Arial"/>
              </a:rPr>
              <a:t> University</a:t>
            </a:r>
            <a:endParaRPr lang="en-US" sz="2800" dirty="0">
              <a:latin typeface="Arial"/>
              <a:cs typeface="Arial"/>
            </a:endParaRPr>
          </a:p>
        </p:txBody>
      </p:sp>
      <p:sp>
        <p:nvSpPr>
          <p:cNvPr id="9" name="Content Placeholder 2"/>
          <p:cNvSpPr>
            <a:spLocks noGrp="1"/>
          </p:cNvSpPr>
          <p:nvPr>
            <p:ph idx="1"/>
          </p:nvPr>
        </p:nvSpPr>
        <p:spPr>
          <a:xfrm>
            <a:off x="324465" y="1135627"/>
            <a:ext cx="4124423" cy="4295872"/>
          </a:xfrm>
        </p:spPr>
        <p:txBody>
          <a:bodyPr>
            <a:noAutofit/>
          </a:bodyPr>
          <a:lstStyle/>
          <a:p>
            <a:pPr marL="225425" lvl="2" indent="0" defTabSz="609196">
              <a:lnSpc>
                <a:spcPct val="110000"/>
              </a:lnSpc>
              <a:buSzPct val="110000"/>
              <a:buNone/>
              <a:defRPr/>
            </a:pPr>
            <a:r>
              <a:rPr lang="en-US" sz="2800" dirty="0">
                <a:solidFill>
                  <a:schemeClr val="bg2"/>
                </a:solidFill>
                <a:latin typeface="Arial"/>
                <a:cs typeface="Arial"/>
              </a:rPr>
              <a:t>university.xamarin.com</a:t>
            </a:r>
          </a:p>
          <a:p>
            <a:pPr marL="568325" lvl="2" indent="-342900" defTabSz="609196">
              <a:lnSpc>
                <a:spcPct val="110000"/>
              </a:lnSpc>
              <a:buSzPct val="110000"/>
              <a:buFont typeface="Wingdings" panose="05000000000000000000" pitchFamily="2" charset="2"/>
              <a:buChar char="ü"/>
              <a:defRPr/>
            </a:pPr>
            <a:endParaRPr lang="en-US" dirty="0" smtClean="0">
              <a:solidFill>
                <a:srgbClr val="032B4E"/>
              </a:solidFill>
              <a:latin typeface="Arial"/>
              <a:cs typeface="Arial"/>
            </a:endParaRPr>
          </a:p>
          <a:p>
            <a:pPr marL="568325" lvl="2" indent="-342900" defTabSz="609196">
              <a:lnSpc>
                <a:spcPct val="110000"/>
              </a:lnSpc>
              <a:buSzPct val="110000"/>
              <a:buFont typeface="Wingdings" panose="05000000000000000000" pitchFamily="2" charset="2"/>
              <a:buChar char="ü"/>
              <a:defRPr/>
            </a:pPr>
            <a:r>
              <a:rPr lang="en-US" dirty="0" smtClean="0">
                <a:solidFill>
                  <a:srgbClr val="032B4E"/>
                </a:solidFill>
                <a:latin typeface="Arial"/>
                <a:cs typeface="Arial"/>
              </a:rPr>
              <a:t>$1995 US / year </a:t>
            </a:r>
          </a:p>
          <a:p>
            <a:pPr marL="342900" lvl="1" indent="-342900" defTabSz="609196">
              <a:lnSpc>
                <a:spcPct val="110000"/>
              </a:lnSpc>
              <a:buSzPct val="110000"/>
              <a:buFont typeface="Wingdings" panose="05000000000000000000" pitchFamily="2" charset="2"/>
              <a:buChar char="ü"/>
              <a:defRPr/>
            </a:pPr>
            <a:endParaRPr lang="en-US" dirty="0" smtClean="0">
              <a:solidFill>
                <a:srgbClr val="032B4E"/>
              </a:solidFill>
              <a:latin typeface="Arial"/>
              <a:cs typeface="Arial"/>
            </a:endParaRPr>
          </a:p>
          <a:p>
            <a:pPr marL="568325" lvl="2" indent="-342900" defTabSz="609196">
              <a:lnSpc>
                <a:spcPct val="110000"/>
              </a:lnSpc>
              <a:buSzPct val="110000"/>
              <a:buFont typeface="Wingdings" panose="05000000000000000000" pitchFamily="2" charset="2"/>
              <a:buChar char="ü"/>
              <a:defRPr/>
            </a:pPr>
            <a:r>
              <a:rPr lang="en-US" dirty="0" smtClean="0">
                <a:solidFill>
                  <a:srgbClr val="032B4E"/>
                </a:solidFill>
                <a:latin typeface="Arial"/>
                <a:cs typeface="Arial"/>
              </a:rPr>
              <a:t>Over 50 classes</a:t>
            </a:r>
          </a:p>
          <a:p>
            <a:pPr marL="342900" lvl="1" indent="-342900" defTabSz="609196">
              <a:lnSpc>
                <a:spcPct val="110000"/>
              </a:lnSpc>
              <a:buSzPct val="110000"/>
              <a:buFont typeface="Wingdings" panose="05000000000000000000" pitchFamily="2" charset="2"/>
              <a:buChar char="ü"/>
              <a:defRPr/>
            </a:pPr>
            <a:endParaRPr lang="en-US" dirty="0" smtClean="0">
              <a:solidFill>
                <a:srgbClr val="032B4E"/>
              </a:solidFill>
              <a:latin typeface="Arial"/>
              <a:cs typeface="Arial"/>
            </a:endParaRPr>
          </a:p>
          <a:p>
            <a:pPr marL="568325" lvl="2" indent="-342900" defTabSz="609196">
              <a:lnSpc>
                <a:spcPct val="110000"/>
              </a:lnSpc>
              <a:buSzPct val="110000"/>
              <a:buFont typeface="Wingdings" panose="05000000000000000000" pitchFamily="2" charset="2"/>
              <a:buChar char="ü"/>
              <a:defRPr/>
            </a:pPr>
            <a:r>
              <a:rPr lang="en-US" dirty="0" smtClean="0">
                <a:solidFill>
                  <a:srgbClr val="032B4E"/>
                </a:solidFill>
                <a:latin typeface="Arial"/>
                <a:cs typeface="Arial"/>
              </a:rPr>
              <a:t>Live instructor-led classes</a:t>
            </a:r>
          </a:p>
          <a:p>
            <a:pPr marL="568325" lvl="2" indent="-342900" defTabSz="609196">
              <a:lnSpc>
                <a:spcPct val="110000"/>
              </a:lnSpc>
              <a:buSzPct val="110000"/>
              <a:buFont typeface="Wingdings" panose="05000000000000000000" pitchFamily="2" charset="2"/>
              <a:buChar char="ü"/>
              <a:defRPr/>
            </a:pPr>
            <a:endParaRPr lang="en-US" dirty="0">
              <a:solidFill>
                <a:srgbClr val="032B4E"/>
              </a:solidFill>
              <a:latin typeface="Arial"/>
              <a:cs typeface="Arial"/>
            </a:endParaRPr>
          </a:p>
          <a:p>
            <a:pPr marL="568325" lvl="2" indent="-342900" defTabSz="609196">
              <a:lnSpc>
                <a:spcPct val="110000"/>
              </a:lnSpc>
              <a:buSzPct val="110000"/>
              <a:buFont typeface="Wingdings" panose="05000000000000000000" pitchFamily="2" charset="2"/>
              <a:buChar char="ü"/>
              <a:defRPr/>
            </a:pPr>
            <a:r>
              <a:rPr lang="en-US" dirty="0" smtClean="0">
                <a:solidFill>
                  <a:srgbClr val="032B4E"/>
                </a:solidFill>
                <a:latin typeface="Arial"/>
                <a:cs typeface="Arial"/>
              </a:rPr>
              <a:t>Access to pre-recorded videos and labs</a:t>
            </a:r>
          </a:p>
          <a:p>
            <a:pPr marL="568325" lvl="2" indent="-342900" defTabSz="609196">
              <a:lnSpc>
                <a:spcPct val="110000"/>
              </a:lnSpc>
              <a:buSzPct val="110000"/>
              <a:buFont typeface="Wingdings" panose="05000000000000000000" pitchFamily="2" charset="2"/>
              <a:buChar char="ü"/>
              <a:defRPr/>
            </a:pPr>
            <a:endParaRPr lang="en-US" dirty="0">
              <a:solidFill>
                <a:srgbClr val="032B4E"/>
              </a:solidFill>
              <a:latin typeface="Arial"/>
              <a:cs typeface="Arial"/>
            </a:endParaRPr>
          </a:p>
        </p:txBody>
      </p:sp>
      <p:pic>
        <p:nvPicPr>
          <p:cNvPr id="3" name="Picture 2"/>
          <p:cNvPicPr>
            <a:picLocks noChangeAspect="1"/>
          </p:cNvPicPr>
          <p:nvPr/>
        </p:nvPicPr>
        <p:blipFill>
          <a:blip r:embed="rId3"/>
          <a:stretch>
            <a:fillRect/>
          </a:stretch>
        </p:blipFill>
        <p:spPr>
          <a:xfrm>
            <a:off x="4791976" y="1276141"/>
            <a:ext cx="6952436" cy="4167396"/>
          </a:xfrm>
          <a:prstGeom prst="rect">
            <a:avLst/>
          </a:prstGeom>
        </p:spPr>
      </p:pic>
    </p:spTree>
    <p:extLst>
      <p:ext uri="{BB962C8B-B14F-4D97-AF65-F5344CB8AC3E}">
        <p14:creationId xmlns:p14="http://schemas.microsoft.com/office/powerpoint/2010/main" val="933165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190" y="310936"/>
            <a:ext cx="11427023" cy="526881"/>
          </a:xfrm>
        </p:spPr>
        <p:txBody>
          <a:bodyPr>
            <a:noAutofit/>
          </a:bodyPr>
          <a:lstStyle/>
          <a:p>
            <a:r>
              <a:rPr lang="en-US" sz="2800" dirty="0" smtClean="0">
                <a:latin typeface="Arial"/>
                <a:cs typeface="Arial"/>
              </a:rPr>
              <a:t>Additional Resources</a:t>
            </a:r>
            <a:endParaRPr lang="en-US" sz="2800" dirty="0">
              <a:latin typeface="Arial"/>
              <a:cs typeface="Arial"/>
            </a:endParaRPr>
          </a:p>
        </p:txBody>
      </p:sp>
      <p:sp>
        <p:nvSpPr>
          <p:cNvPr id="9" name="Content Placeholder 2"/>
          <p:cNvSpPr>
            <a:spLocks noGrp="1"/>
          </p:cNvSpPr>
          <p:nvPr>
            <p:ph idx="1"/>
          </p:nvPr>
        </p:nvSpPr>
        <p:spPr>
          <a:xfrm>
            <a:off x="450937" y="1535405"/>
            <a:ext cx="8090161" cy="3708456"/>
          </a:xfrm>
        </p:spPr>
        <p:txBody>
          <a:bodyPr>
            <a:normAutofit/>
          </a:bodyPr>
          <a:lstStyle/>
          <a:p>
            <a:pPr marL="225425" lvl="2" indent="0" defTabSz="609196">
              <a:lnSpc>
                <a:spcPct val="110000"/>
              </a:lnSpc>
              <a:buSzPct val="110000"/>
              <a:buNone/>
              <a:defRPr/>
            </a:pPr>
            <a:r>
              <a:rPr lang="en-US" dirty="0" err="1" smtClean="0">
                <a:solidFill>
                  <a:srgbClr val="032B4E"/>
                </a:solidFill>
                <a:latin typeface="Arial"/>
                <a:cs typeface="Arial"/>
              </a:rPr>
              <a:t>Xamarin</a:t>
            </a:r>
            <a:r>
              <a:rPr lang="en-US" dirty="0" smtClean="0">
                <a:solidFill>
                  <a:srgbClr val="032B4E"/>
                </a:solidFill>
                <a:latin typeface="Arial"/>
                <a:cs typeface="Arial"/>
              </a:rPr>
              <a:t> Documentation – developer.xamarin.com</a:t>
            </a:r>
          </a:p>
          <a:p>
            <a:pPr marL="225425" lvl="2" indent="0" defTabSz="609196">
              <a:lnSpc>
                <a:spcPct val="110000"/>
              </a:lnSpc>
              <a:buSzPct val="110000"/>
              <a:buNone/>
              <a:defRPr/>
            </a:pPr>
            <a:endParaRPr lang="en-US" dirty="0">
              <a:solidFill>
                <a:srgbClr val="032B4E"/>
              </a:solidFill>
              <a:latin typeface="Arial"/>
              <a:cs typeface="Arial"/>
            </a:endParaRPr>
          </a:p>
          <a:p>
            <a:pPr marL="225425" lvl="2" indent="0" defTabSz="609196">
              <a:lnSpc>
                <a:spcPct val="110000"/>
              </a:lnSpc>
              <a:buSzPct val="110000"/>
              <a:buNone/>
              <a:defRPr/>
            </a:pPr>
            <a:r>
              <a:rPr lang="en-US" dirty="0" err="1" smtClean="0">
                <a:solidFill>
                  <a:srgbClr val="032B4E"/>
                </a:solidFill>
                <a:latin typeface="Arial"/>
                <a:cs typeface="Arial"/>
              </a:rPr>
              <a:t>Pluralsight</a:t>
            </a:r>
            <a:r>
              <a:rPr lang="en-US" dirty="0" smtClean="0">
                <a:solidFill>
                  <a:srgbClr val="032B4E"/>
                </a:solidFill>
                <a:latin typeface="Arial"/>
                <a:cs typeface="Arial"/>
              </a:rPr>
              <a:t> – pluralsight.com</a:t>
            </a:r>
          </a:p>
          <a:p>
            <a:pPr marL="225425" lvl="2" indent="0" defTabSz="609196">
              <a:lnSpc>
                <a:spcPct val="110000"/>
              </a:lnSpc>
              <a:buSzPct val="110000"/>
              <a:buNone/>
              <a:defRPr/>
            </a:pPr>
            <a:endParaRPr lang="en-US" dirty="0">
              <a:solidFill>
                <a:srgbClr val="032B4E"/>
              </a:solidFill>
              <a:latin typeface="Arial"/>
              <a:cs typeface="Arial"/>
            </a:endParaRPr>
          </a:p>
          <a:p>
            <a:pPr marL="225425" lvl="2" indent="0" defTabSz="609196">
              <a:lnSpc>
                <a:spcPct val="110000"/>
              </a:lnSpc>
              <a:buSzPct val="110000"/>
              <a:buNone/>
              <a:defRPr/>
            </a:pPr>
            <a:r>
              <a:rPr lang="en-US" dirty="0" smtClean="0">
                <a:solidFill>
                  <a:srgbClr val="032B4E"/>
                </a:solidFill>
                <a:latin typeface="Arial"/>
                <a:cs typeface="Arial"/>
              </a:rPr>
              <a:t>Book: </a:t>
            </a:r>
            <a:r>
              <a:rPr lang="en-US" dirty="0" err="1" smtClean="0">
                <a:solidFill>
                  <a:srgbClr val="032B4E"/>
                </a:solidFill>
                <a:latin typeface="Arial"/>
                <a:cs typeface="Arial"/>
              </a:rPr>
              <a:t>Xamarin</a:t>
            </a:r>
            <a:r>
              <a:rPr lang="en-US" dirty="0" smtClean="0">
                <a:solidFill>
                  <a:srgbClr val="032B4E"/>
                </a:solidFill>
                <a:latin typeface="Arial"/>
                <a:cs typeface="Arial"/>
              </a:rPr>
              <a:t> Cross Platform Application Development by </a:t>
            </a:r>
            <a:r>
              <a:rPr lang="en-US" dirty="0">
                <a:solidFill>
                  <a:srgbClr val="032B4E"/>
                </a:solidFill>
                <a:latin typeface="Arial"/>
                <a:cs typeface="Arial"/>
              </a:rPr>
              <a:t>Jonathan </a:t>
            </a:r>
            <a:r>
              <a:rPr lang="en-US" dirty="0" smtClean="0">
                <a:solidFill>
                  <a:srgbClr val="032B4E"/>
                </a:solidFill>
                <a:latin typeface="Arial"/>
                <a:cs typeface="Arial"/>
              </a:rPr>
              <a:t>Peppers (available </a:t>
            </a:r>
            <a:r>
              <a:rPr lang="en-US" smtClean="0">
                <a:solidFill>
                  <a:srgbClr val="032B4E"/>
                </a:solidFill>
                <a:latin typeface="Arial"/>
                <a:cs typeface="Arial"/>
              </a:rPr>
              <a:t>on Amazon)</a:t>
            </a:r>
            <a:endParaRPr lang="en-US" dirty="0" smtClean="0">
              <a:solidFill>
                <a:srgbClr val="032B4E"/>
              </a:solidFill>
              <a:latin typeface="Arial"/>
              <a:cs typeface="Arial"/>
            </a:endParaRPr>
          </a:p>
        </p:txBody>
      </p:sp>
    </p:spTree>
    <p:extLst>
      <p:ext uri="{BB962C8B-B14F-4D97-AF65-F5344CB8AC3E}">
        <p14:creationId xmlns:p14="http://schemas.microsoft.com/office/powerpoint/2010/main" val="2263036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8694" y="2192642"/>
            <a:ext cx="10368179" cy="914096"/>
          </a:xfrm>
        </p:spPr>
        <p:txBody>
          <a:bodyPr/>
          <a:lstStyle/>
          <a:p>
            <a:r>
              <a:rPr lang="en-US" dirty="0" smtClean="0"/>
              <a:t>Questions?</a:t>
            </a:r>
            <a:endParaRPr lang="en-US" dirty="0"/>
          </a:p>
        </p:txBody>
      </p:sp>
    </p:spTree>
    <p:extLst>
      <p:ext uri="{BB962C8B-B14F-4D97-AF65-F5344CB8AC3E}">
        <p14:creationId xmlns:p14="http://schemas.microsoft.com/office/powerpoint/2010/main" val="379023836"/>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8694" y="2192642"/>
            <a:ext cx="10368179" cy="914096"/>
          </a:xfrm>
        </p:spPr>
        <p:txBody>
          <a:bodyPr/>
          <a:lstStyle/>
          <a:p>
            <a:r>
              <a:rPr lang="en-US" dirty="0" smtClean="0"/>
              <a:t>What’s all the fuss about?</a:t>
            </a:r>
            <a:endParaRPr lang="en-US" dirty="0"/>
          </a:p>
        </p:txBody>
      </p:sp>
    </p:spTree>
    <p:extLst>
      <p:ext uri="{BB962C8B-B14F-4D97-AF65-F5344CB8AC3E}">
        <p14:creationId xmlns:p14="http://schemas.microsoft.com/office/powerpoint/2010/main" val="156421057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190" y="310936"/>
            <a:ext cx="11427023" cy="526881"/>
          </a:xfrm>
        </p:spPr>
        <p:txBody>
          <a:bodyPr>
            <a:noAutofit/>
          </a:bodyPr>
          <a:lstStyle/>
          <a:p>
            <a:r>
              <a:rPr lang="en-US" sz="2800" dirty="0" smtClean="0">
                <a:latin typeface="Arial"/>
                <a:cs typeface="Arial"/>
              </a:rPr>
              <a:t>Please fill out the session survey…</a:t>
            </a:r>
            <a:endParaRPr lang="en-US" sz="2800" dirty="0">
              <a:latin typeface="Arial"/>
              <a:cs typeface="Arial"/>
            </a:endParaRPr>
          </a:p>
        </p:txBody>
      </p:sp>
      <p:pic>
        <p:nvPicPr>
          <p:cNvPr id="4" name="Picture 3"/>
          <p:cNvPicPr>
            <a:picLocks noChangeAspect="1"/>
          </p:cNvPicPr>
          <p:nvPr/>
        </p:nvPicPr>
        <p:blipFill>
          <a:blip r:embed="rId3"/>
          <a:stretch>
            <a:fillRect/>
          </a:stretch>
        </p:blipFill>
        <p:spPr>
          <a:xfrm>
            <a:off x="151973" y="1246785"/>
            <a:ext cx="11949210" cy="4438001"/>
          </a:xfrm>
          <a:prstGeom prst="rect">
            <a:avLst/>
          </a:prstGeom>
        </p:spPr>
      </p:pic>
      <p:sp>
        <p:nvSpPr>
          <p:cNvPr id="6" name="Title 1"/>
          <p:cNvSpPr txBox="1">
            <a:spLocks/>
          </p:cNvSpPr>
          <p:nvPr/>
        </p:nvSpPr>
        <p:spPr>
          <a:xfrm>
            <a:off x="318277" y="5976240"/>
            <a:ext cx="11427023" cy="526881"/>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3199" b="0" i="0" kern="1200" cap="none" spc="-100" baseline="0">
                <a:ln w="3175">
                  <a:noFill/>
                </a:ln>
                <a:solidFill>
                  <a:srgbClr val="3C90D1"/>
                </a:solidFill>
                <a:effectLst/>
                <a:latin typeface="Calibri"/>
                <a:ea typeface="+mn-ea"/>
                <a:cs typeface="Calibri"/>
              </a:defRPr>
            </a:lvl1pPr>
          </a:lstStyle>
          <a:p>
            <a:pPr algn="ctr"/>
            <a:r>
              <a:rPr lang="en-US" sz="2800" dirty="0" smtClean="0">
                <a:latin typeface="Arial"/>
                <a:cs typeface="Arial"/>
              </a:rPr>
              <a:t>Your feedback matters!</a:t>
            </a:r>
            <a:endParaRPr lang="en-US" sz="2800" dirty="0">
              <a:latin typeface="Arial"/>
              <a:cs typeface="Arial"/>
            </a:endParaRPr>
          </a:p>
        </p:txBody>
      </p:sp>
    </p:spTree>
    <p:extLst>
      <p:ext uri="{BB962C8B-B14F-4D97-AF65-F5344CB8AC3E}">
        <p14:creationId xmlns:p14="http://schemas.microsoft.com/office/powerpoint/2010/main" val="2783290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8694" y="2192642"/>
            <a:ext cx="10368179" cy="914096"/>
          </a:xfrm>
        </p:spPr>
        <p:txBody>
          <a:bodyPr/>
          <a:lstStyle/>
          <a:p>
            <a:r>
              <a:rPr lang="en-US" dirty="0" smtClean="0"/>
              <a:t>Thanks! </a:t>
            </a:r>
            <a:endParaRPr lang="en-US" dirty="0"/>
          </a:p>
        </p:txBody>
      </p:sp>
      <p:sp>
        <p:nvSpPr>
          <p:cNvPr id="3" name="Rectangle 2"/>
          <p:cNvSpPr/>
          <p:nvPr/>
        </p:nvSpPr>
        <p:spPr>
          <a:xfrm>
            <a:off x="5521404" y="4180082"/>
            <a:ext cx="6225153" cy="1569660"/>
          </a:xfrm>
          <a:prstGeom prst="rect">
            <a:avLst/>
          </a:prstGeom>
        </p:spPr>
        <p:txBody>
          <a:bodyPr wrap="square">
            <a:spAutoFit/>
          </a:bodyPr>
          <a:lstStyle/>
          <a:p>
            <a:r>
              <a:rPr lang="en-US" sz="2400" b="1" dirty="0" smtClean="0">
                <a:latin typeface="+mj-lt"/>
              </a:rPr>
              <a:t>Twitter</a:t>
            </a:r>
            <a:r>
              <a:rPr lang="en-US" sz="2400" dirty="0" smtClean="0">
                <a:latin typeface="+mj-lt"/>
              </a:rPr>
              <a:t>: @</a:t>
            </a:r>
            <a:r>
              <a:rPr lang="en-US" sz="2400" dirty="0" err="1" smtClean="0">
                <a:latin typeface="+mj-lt"/>
              </a:rPr>
              <a:t>loriblalonde</a:t>
            </a:r>
            <a:endParaRPr lang="en-US" sz="2400" dirty="0" smtClean="0">
              <a:latin typeface="+mj-lt"/>
            </a:endParaRPr>
          </a:p>
          <a:p>
            <a:r>
              <a:rPr lang="en-US" sz="2400" b="1" dirty="0" smtClean="0">
                <a:latin typeface="+mj-lt"/>
              </a:rPr>
              <a:t>Email</a:t>
            </a:r>
            <a:r>
              <a:rPr lang="en-US" sz="2400" dirty="0" smtClean="0">
                <a:latin typeface="+mj-lt"/>
              </a:rPr>
              <a:t>: loriblalonde@gmail.com</a:t>
            </a:r>
          </a:p>
          <a:p>
            <a:r>
              <a:rPr lang="en-US" sz="2400" b="1" dirty="0" smtClean="0">
                <a:latin typeface="+mj-lt"/>
              </a:rPr>
              <a:t>Blog</a:t>
            </a:r>
            <a:r>
              <a:rPr lang="en-US" sz="2400" dirty="0" smtClean="0">
                <a:latin typeface="+mj-lt"/>
              </a:rPr>
              <a:t>: geekswithblogs.net/</a:t>
            </a:r>
            <a:r>
              <a:rPr lang="en-US" sz="2400" dirty="0" err="1" smtClean="0">
                <a:latin typeface="+mj-lt"/>
              </a:rPr>
              <a:t>lorilalonde</a:t>
            </a:r>
            <a:endParaRPr lang="en-US" sz="2400" dirty="0" smtClean="0">
              <a:latin typeface="+mj-lt"/>
            </a:endParaRPr>
          </a:p>
          <a:p>
            <a:r>
              <a:rPr lang="en-US" sz="2400" b="1" dirty="0" smtClean="0">
                <a:latin typeface="+mj-lt"/>
              </a:rPr>
              <a:t>LinkedIn</a:t>
            </a:r>
            <a:r>
              <a:rPr lang="en-US" sz="2400" dirty="0">
                <a:latin typeface="+mj-lt"/>
              </a:rPr>
              <a:t>: http://</a:t>
            </a:r>
            <a:r>
              <a:rPr lang="en-US" sz="2400" dirty="0" smtClean="0">
                <a:latin typeface="+mj-lt"/>
              </a:rPr>
              <a:t>ca.linkedin.com/in/lorilalonde</a:t>
            </a:r>
            <a:endParaRPr lang="en-CA" sz="2400" dirty="0"/>
          </a:p>
        </p:txBody>
      </p:sp>
    </p:spTree>
    <p:extLst>
      <p:ext uri="{BB962C8B-B14F-4D97-AF65-F5344CB8AC3E}">
        <p14:creationId xmlns:p14="http://schemas.microsoft.com/office/powerpoint/2010/main" val="2664166127"/>
      </p:ext>
    </p:extLst>
  </p:cSld>
  <p:clrMapOvr>
    <a:masterClrMapping/>
  </p:clrMapOvr>
  <mc:AlternateContent xmlns:mc="http://schemas.openxmlformats.org/markup-compatibility/2006">
    <mc:Choice xmlns:p14="http://schemas.microsoft.com/office/powerpoint/2010/main" Requires="p14">
      <p:transition spd="slow" p14:dur="2500">
        <p:checker dir="vert"/>
      </p:transition>
    </mc:Choice>
    <mc:Fallback>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1725" y="319401"/>
            <a:ext cx="10969943" cy="526881"/>
          </a:xfrm>
        </p:spPr>
        <p:txBody>
          <a:bodyPr>
            <a:noAutofit/>
          </a:bodyPr>
          <a:lstStyle/>
          <a:p>
            <a:r>
              <a:rPr lang="en-US" dirty="0" smtClean="0">
                <a:latin typeface="Arial" panose="020B0604020202020204" pitchFamily="34" charset="0"/>
                <a:cs typeface="Arial" panose="020B0604020202020204" pitchFamily="34" charset="0"/>
              </a:rPr>
              <a:t>Develop for Multiple Platforms</a:t>
            </a:r>
            <a:endParaRPr lang="en-US"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3145" b="25842"/>
          <a:stretch/>
        </p:blipFill>
        <p:spPr>
          <a:xfrm>
            <a:off x="541725" y="1469718"/>
            <a:ext cx="11149228" cy="4247794"/>
          </a:xfrm>
          <a:prstGeom prst="rect">
            <a:avLst/>
          </a:prstGeom>
        </p:spPr>
      </p:pic>
    </p:spTree>
    <p:extLst>
      <p:ext uri="{BB962C8B-B14F-4D97-AF65-F5344CB8AC3E}">
        <p14:creationId xmlns:p14="http://schemas.microsoft.com/office/powerpoint/2010/main" val="1012817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unique.png"/>
          <p:cNvPicPr>
            <a:picLocks noChangeAspect="1"/>
          </p:cNvPicPr>
          <p:nvPr/>
        </p:nvPicPr>
        <p:blipFill rotWithShape="1">
          <a:blip r:embed="rId3">
            <a:extLst>
              <a:ext uri="{28A0092B-C50C-407E-A947-70E740481C1C}">
                <a14:useLocalDpi xmlns:a14="http://schemas.microsoft.com/office/drawing/2010/main" val="0"/>
              </a:ext>
            </a:extLst>
          </a:blip>
          <a:srcRect t="77907"/>
          <a:stretch/>
        </p:blipFill>
        <p:spPr>
          <a:xfrm>
            <a:off x="642108" y="3928403"/>
            <a:ext cx="6003242" cy="2437766"/>
          </a:xfrm>
          <a:prstGeom prst="rect">
            <a:avLst/>
          </a:prstGeom>
        </p:spPr>
      </p:pic>
      <p:sp>
        <p:nvSpPr>
          <p:cNvPr id="2" name="Title 1"/>
          <p:cNvSpPr>
            <a:spLocks noGrp="1"/>
          </p:cNvSpPr>
          <p:nvPr>
            <p:ph type="title"/>
          </p:nvPr>
        </p:nvSpPr>
        <p:spPr>
          <a:xfrm>
            <a:off x="541725" y="319401"/>
            <a:ext cx="10969943" cy="526881"/>
          </a:xfrm>
        </p:spPr>
        <p:txBody>
          <a:bodyPr>
            <a:noAutofit/>
          </a:bodyPr>
          <a:lstStyle/>
          <a:p>
            <a:r>
              <a:rPr lang="en-US" dirty="0" err="1" smtClean="0">
                <a:latin typeface="Arial" panose="020B0604020202020204" pitchFamily="34" charset="0"/>
                <a:cs typeface="Arial" panose="020B0604020202020204" pitchFamily="34" charset="0"/>
              </a:rPr>
              <a:t>Xamarin’s</a:t>
            </a:r>
            <a:r>
              <a:rPr lang="en-US" dirty="0" smtClean="0">
                <a:latin typeface="Arial" panose="020B0604020202020204" pitchFamily="34" charset="0"/>
                <a:cs typeface="Arial" panose="020B0604020202020204" pitchFamily="34" charset="0"/>
              </a:rPr>
              <a:t> Approach</a:t>
            </a:r>
            <a:endParaRPr lang="en-US" dirty="0">
              <a:latin typeface="Arial" panose="020B0604020202020204" pitchFamily="34" charset="0"/>
              <a:cs typeface="Arial" panose="020B0604020202020204" pitchFamily="34" charset="0"/>
            </a:endParaRPr>
          </a:p>
        </p:txBody>
      </p:sp>
      <p:pic>
        <p:nvPicPr>
          <p:cNvPr id="4" name="Picture 3" descr="crm-app.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057" y="1385494"/>
            <a:ext cx="5842671" cy="3880295"/>
          </a:xfrm>
          <a:prstGeom prst="rect">
            <a:avLst/>
          </a:prstGeom>
        </p:spPr>
      </p:pic>
      <p:sp>
        <p:nvSpPr>
          <p:cNvPr id="20" name="TextBox 19"/>
          <p:cNvSpPr txBox="1"/>
          <p:nvPr/>
        </p:nvSpPr>
        <p:spPr>
          <a:xfrm>
            <a:off x="642108" y="5428609"/>
            <a:ext cx="6003242" cy="461537"/>
          </a:xfrm>
          <a:prstGeom prst="rect">
            <a:avLst/>
          </a:prstGeom>
          <a:noFill/>
        </p:spPr>
        <p:txBody>
          <a:bodyPr wrap="square" rtlCol="0">
            <a:spAutoFit/>
          </a:bodyPr>
          <a:lstStyle/>
          <a:p>
            <a:pPr algn="ctr"/>
            <a:r>
              <a:rPr lang="en-US" sz="2399" dirty="0">
                <a:latin typeface="Arial"/>
                <a:cs typeface="Arial"/>
              </a:rPr>
              <a:t>Shared App Logic in C#</a:t>
            </a:r>
          </a:p>
        </p:txBody>
      </p:sp>
      <p:sp>
        <p:nvSpPr>
          <p:cNvPr id="8" name="Title 1"/>
          <p:cNvSpPr txBox="1">
            <a:spLocks/>
          </p:cNvSpPr>
          <p:nvPr/>
        </p:nvSpPr>
        <p:spPr>
          <a:xfrm>
            <a:off x="7875638" y="3062200"/>
            <a:ext cx="2969342" cy="526881"/>
          </a:xfrm>
          <a:prstGeom prst="rect">
            <a:avLst/>
          </a:prstGeom>
        </p:spPr>
        <p:txBody>
          <a:bodyPr vert="horz" wrap="square" lIns="0" tIns="0" rIns="0" bIns="0" rtlCol="0" anchor="t">
            <a:noAutofit/>
          </a:bodyPr>
          <a:lstStyle>
            <a:lvl1pPr algn="l" defTabSz="914363" rtl="0" eaLnBrk="1" latinLnBrk="0" hangingPunct="1">
              <a:lnSpc>
                <a:spcPct val="90000"/>
              </a:lnSpc>
              <a:spcBef>
                <a:spcPct val="0"/>
              </a:spcBef>
              <a:buNone/>
              <a:defRPr lang="en-US" sz="3199" b="0" i="0" kern="1200" cap="none" spc="-100" baseline="0">
                <a:ln w="3175">
                  <a:noFill/>
                </a:ln>
                <a:solidFill>
                  <a:srgbClr val="3C90D1"/>
                </a:solidFill>
                <a:effectLst/>
                <a:latin typeface="Calibri"/>
                <a:ea typeface="+mn-ea"/>
                <a:cs typeface="Calibri"/>
              </a:defRPr>
            </a:lvl1pPr>
          </a:lstStyle>
          <a:p>
            <a:pPr algn="ctr"/>
            <a:r>
              <a:rPr lang="en-US" sz="3200" dirty="0" smtClean="0">
                <a:latin typeface="Arial" panose="020B0604020202020204" pitchFamily="34" charset="0"/>
                <a:cs typeface="Arial" panose="020B0604020202020204" pitchFamily="34" charset="0"/>
              </a:rPr>
              <a:t>Fully native apps written in C#</a:t>
            </a:r>
            <a:endParaRPr lang="en-CA"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62936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432" y="-680086"/>
            <a:ext cx="13946070" cy="4926302"/>
          </a:xfrm>
          <a:prstGeom prst="rect">
            <a:avLst/>
          </a:prstGeom>
        </p:spPr>
      </p:pic>
      <p:pic>
        <p:nvPicPr>
          <p:cNvPr id="6" name="Picture 5" descr="drak blue bg.png"/>
          <p:cNvPicPr>
            <a:picLocks noChangeAspect="1"/>
          </p:cNvPicPr>
          <p:nvPr/>
        </p:nvPicPr>
        <p:blipFill>
          <a:blip r:embed="rId4">
            <a:alphaModFix/>
            <a:duotone>
              <a:prstClr val="black"/>
              <a:schemeClr val="accent1">
                <a:tint val="45000"/>
                <a:satMod val="400000"/>
              </a:schemeClr>
            </a:duotone>
            <a:extLst>
              <a:ext uri="{BEBA8EAE-BF5A-486C-A8C5-ECC9F3942E4B}">
                <a14:imgProps xmlns:a14="http://schemas.microsoft.com/office/drawing/2010/main">
                  <a14:imgLayer r:embed="rId5">
                    <a14:imgEffect>
                      <a14:colorTemperature colorTemp="5300"/>
                    </a14:imgEffect>
                  </a14:imgLayer>
                </a14:imgProps>
              </a:ext>
              <a:ext uri="{28A0092B-C50C-407E-A947-70E740481C1C}">
                <a14:useLocalDpi xmlns:a14="http://schemas.microsoft.com/office/drawing/2010/main" val="0"/>
              </a:ext>
            </a:extLst>
          </a:blip>
          <a:stretch>
            <a:fillRect/>
          </a:stretch>
        </p:blipFill>
        <p:spPr>
          <a:xfrm>
            <a:off x="-679259" y="4189784"/>
            <a:ext cx="13711462" cy="2977692"/>
          </a:xfrm>
          <a:prstGeom prst="rect">
            <a:avLst/>
          </a:prstGeom>
        </p:spPr>
      </p:pic>
      <p:sp>
        <p:nvSpPr>
          <p:cNvPr id="7" name="Content Placeholder 1"/>
          <p:cNvSpPr>
            <a:spLocks noGrp="1"/>
          </p:cNvSpPr>
          <p:nvPr>
            <p:ph idx="1"/>
          </p:nvPr>
        </p:nvSpPr>
        <p:spPr>
          <a:xfrm>
            <a:off x="736407" y="4749682"/>
            <a:ext cx="10969943" cy="1798133"/>
          </a:xfrm>
        </p:spPr>
        <p:txBody>
          <a:bodyPr>
            <a:normAutofit/>
          </a:bodyPr>
          <a:lstStyle/>
          <a:p>
            <a:pPr marL="0" indent="0" algn="ctr">
              <a:buNone/>
            </a:pPr>
            <a:r>
              <a:rPr lang="en-US" sz="3466" dirty="0">
                <a:solidFill>
                  <a:srgbClr val="FFFFFF"/>
                </a:solidFill>
                <a:latin typeface="Arial"/>
                <a:cs typeface="Arial"/>
              </a:rPr>
              <a:t>Anything you can do in Objective-C or Java </a:t>
            </a:r>
            <a:br>
              <a:rPr lang="en-US" sz="3466" dirty="0">
                <a:solidFill>
                  <a:srgbClr val="FFFFFF"/>
                </a:solidFill>
                <a:latin typeface="Arial"/>
                <a:cs typeface="Arial"/>
              </a:rPr>
            </a:br>
            <a:r>
              <a:rPr lang="en-US" sz="3466" dirty="0">
                <a:solidFill>
                  <a:srgbClr val="FFFFFF"/>
                </a:solidFill>
                <a:latin typeface="Arial"/>
                <a:cs typeface="Arial"/>
              </a:rPr>
              <a:t>can be done in C# with </a:t>
            </a:r>
            <a:r>
              <a:rPr lang="en-US" sz="3466" dirty="0" smtClean="0">
                <a:solidFill>
                  <a:srgbClr val="FFFFFF"/>
                </a:solidFill>
                <a:latin typeface="Arial"/>
                <a:cs typeface="Arial"/>
              </a:rPr>
              <a:t>Xamarin.</a:t>
            </a:r>
            <a:endParaRPr lang="en-US" sz="3466" dirty="0">
              <a:solidFill>
                <a:srgbClr val="FFFFFF"/>
              </a:solidFill>
              <a:latin typeface="Arial"/>
              <a:cs typeface="Arial"/>
            </a:endParaRPr>
          </a:p>
        </p:txBody>
      </p:sp>
      <p:cxnSp>
        <p:nvCxnSpPr>
          <p:cNvPr id="5" name="Straight Connector 4"/>
          <p:cNvCxnSpPr/>
          <p:nvPr/>
        </p:nvCxnSpPr>
        <p:spPr>
          <a:xfrm>
            <a:off x="-948020" y="4189783"/>
            <a:ext cx="13980222" cy="0"/>
          </a:xfrm>
          <a:prstGeom prst="line">
            <a:avLst/>
          </a:prstGeom>
          <a:ln w="38100" cmpd="sng">
            <a:solidFill>
              <a:srgbClr val="FFFFFF"/>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077365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8694" y="1278545"/>
            <a:ext cx="10368179" cy="1828193"/>
          </a:xfrm>
        </p:spPr>
        <p:txBody>
          <a:bodyPr/>
          <a:lstStyle/>
          <a:p>
            <a:r>
              <a:rPr lang="en-US" dirty="0" smtClean="0"/>
              <a:t>What do I need to know (besides C#)?</a:t>
            </a:r>
            <a:endParaRPr lang="en-US" dirty="0"/>
          </a:p>
        </p:txBody>
      </p:sp>
    </p:spTree>
    <p:extLst>
      <p:ext uri="{BB962C8B-B14F-4D97-AF65-F5344CB8AC3E}">
        <p14:creationId xmlns:p14="http://schemas.microsoft.com/office/powerpoint/2010/main" val="2809708819"/>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1725" y="319401"/>
            <a:ext cx="10969943" cy="526881"/>
          </a:xfrm>
        </p:spPr>
        <p:txBody>
          <a:bodyPr>
            <a:noAutofit/>
          </a:bodyPr>
          <a:lstStyle/>
          <a:p>
            <a:r>
              <a:rPr lang="en-US" dirty="0" err="1" smtClean="0">
                <a:latin typeface="Arial" panose="020B0604020202020204" pitchFamily="34" charset="0"/>
                <a:cs typeface="Arial" panose="020B0604020202020204" pitchFamily="34" charset="0"/>
              </a:rPr>
              <a:t>Xamarin.Android</a:t>
            </a:r>
            <a:endParaRPr lang="en-US" dirty="0">
              <a:latin typeface="Arial" panose="020B0604020202020204" pitchFamily="34" charset="0"/>
              <a:cs typeface="Arial" panose="020B0604020202020204" pitchFamily="34" charset="0"/>
            </a:endParaRPr>
          </a:p>
        </p:txBody>
      </p:sp>
      <p:sp>
        <p:nvSpPr>
          <p:cNvPr id="20" name="TextBox 19"/>
          <p:cNvSpPr txBox="1"/>
          <p:nvPr/>
        </p:nvSpPr>
        <p:spPr>
          <a:xfrm>
            <a:off x="642108" y="5428609"/>
            <a:ext cx="6003242" cy="461537"/>
          </a:xfrm>
          <a:prstGeom prst="rect">
            <a:avLst/>
          </a:prstGeom>
          <a:noFill/>
        </p:spPr>
        <p:txBody>
          <a:bodyPr wrap="square" rtlCol="0">
            <a:spAutoFit/>
          </a:bodyPr>
          <a:lstStyle/>
          <a:p>
            <a:pPr algn="ctr"/>
            <a:r>
              <a:rPr lang="en-US" sz="2399" dirty="0">
                <a:latin typeface="Arial"/>
                <a:cs typeface="Arial"/>
              </a:rPr>
              <a:t>Shared App Logic in C#</a:t>
            </a:r>
          </a:p>
        </p:txBody>
      </p:sp>
      <p:sp>
        <p:nvSpPr>
          <p:cNvPr id="7" name="Content Placeholder 2"/>
          <p:cNvSpPr>
            <a:spLocks noGrp="1"/>
          </p:cNvSpPr>
          <p:nvPr>
            <p:ph idx="1"/>
          </p:nvPr>
        </p:nvSpPr>
        <p:spPr>
          <a:xfrm>
            <a:off x="6789107" y="1914176"/>
            <a:ext cx="5123145" cy="3708456"/>
          </a:xfrm>
        </p:spPr>
        <p:txBody>
          <a:bodyPr>
            <a:normAutofit fontScale="92500" lnSpcReduction="10000"/>
          </a:bodyPr>
          <a:lstStyle/>
          <a:p>
            <a:pPr marL="568325" lvl="2" indent="-342900" defTabSz="609196">
              <a:lnSpc>
                <a:spcPct val="110000"/>
              </a:lnSpc>
              <a:buSzPct val="110000"/>
              <a:buFont typeface="Wingdings" panose="05000000000000000000" pitchFamily="2" charset="2"/>
              <a:buChar char="ü"/>
              <a:defRPr/>
            </a:pPr>
            <a:r>
              <a:rPr lang="en-US" dirty="0" smtClean="0">
                <a:solidFill>
                  <a:srgbClr val="032B4E"/>
                </a:solidFill>
                <a:latin typeface="Arial"/>
                <a:cs typeface="Arial"/>
              </a:rPr>
              <a:t>Application lifecycle</a:t>
            </a:r>
          </a:p>
          <a:p>
            <a:pPr marL="568325" lvl="2" indent="-342900" defTabSz="609196">
              <a:lnSpc>
                <a:spcPct val="110000"/>
              </a:lnSpc>
              <a:buSzPct val="110000"/>
              <a:buFont typeface="Wingdings" panose="05000000000000000000" pitchFamily="2" charset="2"/>
              <a:buChar char="ü"/>
              <a:defRPr/>
            </a:pPr>
            <a:endParaRPr lang="en-US" dirty="0">
              <a:solidFill>
                <a:srgbClr val="032B4E"/>
              </a:solidFill>
              <a:latin typeface="Arial"/>
              <a:cs typeface="Arial"/>
            </a:endParaRPr>
          </a:p>
          <a:p>
            <a:pPr marL="568325" lvl="2" indent="-342900" defTabSz="609196">
              <a:lnSpc>
                <a:spcPct val="110000"/>
              </a:lnSpc>
              <a:buSzPct val="110000"/>
              <a:buFont typeface="Wingdings" panose="05000000000000000000" pitchFamily="2" charset="2"/>
              <a:buChar char="ü"/>
              <a:defRPr/>
            </a:pPr>
            <a:r>
              <a:rPr lang="en-US" dirty="0" smtClean="0">
                <a:solidFill>
                  <a:srgbClr val="032B4E"/>
                </a:solidFill>
                <a:latin typeface="Arial"/>
                <a:cs typeface="Arial"/>
              </a:rPr>
              <a:t>Android layouts</a:t>
            </a:r>
          </a:p>
          <a:p>
            <a:pPr marL="225425" lvl="2" indent="0" defTabSz="609196">
              <a:lnSpc>
                <a:spcPct val="110000"/>
              </a:lnSpc>
              <a:buSzPct val="110000"/>
              <a:buNone/>
              <a:defRPr/>
            </a:pPr>
            <a:endParaRPr lang="en-US" dirty="0" smtClean="0">
              <a:solidFill>
                <a:srgbClr val="032B4E"/>
              </a:solidFill>
              <a:latin typeface="Arial"/>
              <a:cs typeface="Arial"/>
            </a:endParaRPr>
          </a:p>
          <a:p>
            <a:pPr marL="568325" lvl="2" indent="-342900" defTabSz="609196">
              <a:lnSpc>
                <a:spcPct val="110000"/>
              </a:lnSpc>
              <a:buSzPct val="110000"/>
              <a:buFont typeface="Wingdings" panose="05000000000000000000" pitchFamily="2" charset="2"/>
              <a:buChar char="ü"/>
              <a:defRPr/>
            </a:pPr>
            <a:r>
              <a:rPr lang="en-US" dirty="0" smtClean="0">
                <a:solidFill>
                  <a:srgbClr val="032B4E"/>
                </a:solidFill>
                <a:latin typeface="Arial"/>
                <a:cs typeface="Arial"/>
              </a:rPr>
              <a:t>Activities, Fragments</a:t>
            </a:r>
          </a:p>
          <a:p>
            <a:pPr marL="568325" lvl="2" indent="-342900" defTabSz="609196">
              <a:lnSpc>
                <a:spcPct val="110000"/>
              </a:lnSpc>
              <a:buSzPct val="110000"/>
              <a:buFont typeface="Wingdings" panose="05000000000000000000" pitchFamily="2" charset="2"/>
              <a:buChar char="ü"/>
              <a:defRPr/>
            </a:pPr>
            <a:endParaRPr lang="en-US" dirty="0">
              <a:solidFill>
                <a:srgbClr val="032B4E"/>
              </a:solidFill>
              <a:latin typeface="Arial"/>
              <a:cs typeface="Arial"/>
            </a:endParaRPr>
          </a:p>
          <a:p>
            <a:pPr marL="568325" lvl="2" indent="-342900" defTabSz="609196">
              <a:lnSpc>
                <a:spcPct val="110000"/>
              </a:lnSpc>
              <a:buSzPct val="110000"/>
              <a:buFont typeface="Wingdings" panose="05000000000000000000" pitchFamily="2" charset="2"/>
              <a:buChar char="ü"/>
              <a:defRPr/>
            </a:pPr>
            <a:r>
              <a:rPr lang="en-US" dirty="0" smtClean="0">
                <a:solidFill>
                  <a:srgbClr val="032B4E"/>
                </a:solidFill>
                <a:latin typeface="Arial"/>
                <a:cs typeface="Arial"/>
              </a:rPr>
              <a:t>Resources</a:t>
            </a:r>
          </a:p>
          <a:p>
            <a:pPr marL="225425" lvl="2" indent="0" defTabSz="609196">
              <a:lnSpc>
                <a:spcPct val="110000"/>
              </a:lnSpc>
              <a:buSzPct val="110000"/>
              <a:buNone/>
              <a:defRPr/>
            </a:pPr>
            <a:endParaRPr lang="en-US" dirty="0" smtClean="0">
              <a:solidFill>
                <a:srgbClr val="032B4E"/>
              </a:solidFill>
              <a:latin typeface="Arial"/>
              <a:cs typeface="Arial"/>
            </a:endParaRPr>
          </a:p>
          <a:p>
            <a:pPr marL="225425" lvl="2" indent="0" defTabSz="609196">
              <a:lnSpc>
                <a:spcPct val="110000"/>
              </a:lnSpc>
              <a:buSzPct val="110000"/>
              <a:buNone/>
              <a:defRPr/>
            </a:pPr>
            <a:r>
              <a:rPr lang="en-US" dirty="0" smtClean="0">
                <a:solidFill>
                  <a:srgbClr val="032B4E"/>
                </a:solidFill>
                <a:latin typeface="Arial"/>
                <a:cs typeface="Arial"/>
              </a:rPr>
              <a:t>…and more</a:t>
            </a:r>
          </a:p>
          <a:p>
            <a:pPr marL="225425" lvl="2" indent="0" defTabSz="609196">
              <a:lnSpc>
                <a:spcPct val="110000"/>
              </a:lnSpc>
              <a:buSzPct val="110000"/>
              <a:buNone/>
              <a:defRPr/>
            </a:pPr>
            <a:endParaRPr lang="en-US" dirty="0" smtClean="0">
              <a:solidFill>
                <a:srgbClr val="032B4E"/>
              </a:solidFill>
              <a:latin typeface="Arial"/>
              <a:cs typeface="Arial"/>
            </a:endParaRPr>
          </a:p>
          <a:p>
            <a:pPr marL="568325" lvl="2" indent="-342900" defTabSz="609196">
              <a:lnSpc>
                <a:spcPct val="110000"/>
              </a:lnSpc>
              <a:buSzPct val="110000"/>
              <a:buFont typeface="Wingdings" panose="05000000000000000000" pitchFamily="2" charset="2"/>
              <a:buChar char="ü"/>
              <a:defRPr/>
            </a:pPr>
            <a:endParaRPr lang="en-US" dirty="0" smtClean="0">
              <a:solidFill>
                <a:srgbClr val="032B4E"/>
              </a:solidFill>
              <a:latin typeface="Arial"/>
              <a:cs typeface="Arial"/>
            </a:endParaRPr>
          </a:p>
        </p:txBody>
      </p:sp>
      <p:pic>
        <p:nvPicPr>
          <p:cNvPr id="4" name="Picture 3"/>
          <p:cNvPicPr>
            <a:picLocks noChangeAspect="1"/>
          </p:cNvPicPr>
          <p:nvPr/>
        </p:nvPicPr>
        <p:blipFill rotWithShape="1">
          <a:blip r:embed="rId3"/>
          <a:srcRect r="7985" b="6430"/>
          <a:stretch/>
        </p:blipFill>
        <p:spPr>
          <a:xfrm>
            <a:off x="273146" y="1248742"/>
            <a:ext cx="6258757" cy="5039324"/>
          </a:xfrm>
          <a:prstGeom prst="rect">
            <a:avLst/>
          </a:prstGeom>
        </p:spPr>
      </p:pic>
    </p:spTree>
    <p:extLst>
      <p:ext uri="{BB962C8B-B14F-4D97-AF65-F5344CB8AC3E}">
        <p14:creationId xmlns:p14="http://schemas.microsoft.com/office/powerpoint/2010/main" val="427651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1725" y="319401"/>
            <a:ext cx="10969943" cy="526881"/>
          </a:xfrm>
        </p:spPr>
        <p:txBody>
          <a:bodyPr>
            <a:noAutofit/>
          </a:bodyPr>
          <a:lstStyle/>
          <a:p>
            <a:r>
              <a:rPr lang="en-US" dirty="0" err="1" smtClean="0">
                <a:latin typeface="Arial" panose="020B0604020202020204" pitchFamily="34" charset="0"/>
                <a:cs typeface="Arial" panose="020B0604020202020204" pitchFamily="34" charset="0"/>
              </a:rPr>
              <a:t>Xamarin.iOS</a:t>
            </a:r>
            <a:endParaRPr lang="en-US" dirty="0">
              <a:latin typeface="Arial" panose="020B0604020202020204" pitchFamily="34" charset="0"/>
              <a:cs typeface="Arial" panose="020B0604020202020204" pitchFamily="34" charset="0"/>
            </a:endParaRPr>
          </a:p>
        </p:txBody>
      </p:sp>
      <p:sp>
        <p:nvSpPr>
          <p:cNvPr id="7" name="Content Placeholder 2"/>
          <p:cNvSpPr>
            <a:spLocks noGrp="1"/>
          </p:cNvSpPr>
          <p:nvPr>
            <p:ph idx="1"/>
          </p:nvPr>
        </p:nvSpPr>
        <p:spPr>
          <a:xfrm>
            <a:off x="7970256" y="2136655"/>
            <a:ext cx="4218569" cy="2986490"/>
          </a:xfrm>
        </p:spPr>
        <p:txBody>
          <a:bodyPr>
            <a:normAutofit fontScale="92500"/>
          </a:bodyPr>
          <a:lstStyle/>
          <a:p>
            <a:pPr marL="568325" lvl="2" indent="-342900" defTabSz="609196">
              <a:lnSpc>
                <a:spcPct val="110000"/>
              </a:lnSpc>
              <a:buSzPct val="110000"/>
              <a:buFont typeface="Wingdings" panose="05000000000000000000" pitchFamily="2" charset="2"/>
              <a:buChar char="ü"/>
              <a:defRPr/>
            </a:pPr>
            <a:r>
              <a:rPr lang="en-US" dirty="0" smtClean="0">
                <a:solidFill>
                  <a:srgbClr val="032B4E"/>
                </a:solidFill>
                <a:latin typeface="Arial"/>
                <a:cs typeface="Arial"/>
              </a:rPr>
              <a:t>Application lifecycle</a:t>
            </a:r>
          </a:p>
          <a:p>
            <a:pPr marL="568325" lvl="2" indent="-342900" defTabSz="609196">
              <a:lnSpc>
                <a:spcPct val="110000"/>
              </a:lnSpc>
              <a:buSzPct val="110000"/>
              <a:buFont typeface="Wingdings" panose="05000000000000000000" pitchFamily="2" charset="2"/>
              <a:buChar char="ü"/>
              <a:defRPr/>
            </a:pPr>
            <a:endParaRPr lang="en-US" dirty="0">
              <a:solidFill>
                <a:srgbClr val="032B4E"/>
              </a:solidFill>
              <a:latin typeface="Arial"/>
              <a:cs typeface="Arial"/>
            </a:endParaRPr>
          </a:p>
          <a:p>
            <a:pPr marL="568325" lvl="2" indent="-342900" defTabSz="609196">
              <a:lnSpc>
                <a:spcPct val="110000"/>
              </a:lnSpc>
              <a:buSzPct val="110000"/>
              <a:buFont typeface="Wingdings" panose="05000000000000000000" pitchFamily="2" charset="2"/>
              <a:buChar char="ü"/>
              <a:defRPr/>
            </a:pPr>
            <a:r>
              <a:rPr lang="en-US" dirty="0" smtClean="0">
                <a:solidFill>
                  <a:srgbClr val="032B4E"/>
                </a:solidFill>
                <a:latin typeface="Arial"/>
                <a:cs typeface="Arial"/>
              </a:rPr>
              <a:t>Storyboards</a:t>
            </a:r>
          </a:p>
          <a:p>
            <a:pPr marL="225425" lvl="2" indent="0" defTabSz="609196">
              <a:lnSpc>
                <a:spcPct val="110000"/>
              </a:lnSpc>
              <a:buSzPct val="110000"/>
              <a:buNone/>
              <a:defRPr/>
            </a:pPr>
            <a:endParaRPr lang="en-US" dirty="0" smtClean="0">
              <a:solidFill>
                <a:srgbClr val="032B4E"/>
              </a:solidFill>
              <a:latin typeface="Arial"/>
              <a:cs typeface="Arial"/>
            </a:endParaRPr>
          </a:p>
          <a:p>
            <a:pPr marL="568325" lvl="2" indent="-342900" defTabSz="609196">
              <a:lnSpc>
                <a:spcPct val="110000"/>
              </a:lnSpc>
              <a:buSzPct val="110000"/>
              <a:buFont typeface="Wingdings" panose="05000000000000000000" pitchFamily="2" charset="2"/>
              <a:buChar char="ü"/>
              <a:defRPr/>
            </a:pPr>
            <a:r>
              <a:rPr lang="en-US" dirty="0" smtClean="0">
                <a:solidFill>
                  <a:srgbClr val="032B4E"/>
                </a:solidFill>
                <a:latin typeface="Arial"/>
                <a:cs typeface="Arial"/>
              </a:rPr>
              <a:t>Segues</a:t>
            </a:r>
          </a:p>
          <a:p>
            <a:pPr marL="568325" lvl="2" indent="-342900" defTabSz="609196">
              <a:lnSpc>
                <a:spcPct val="110000"/>
              </a:lnSpc>
              <a:buSzPct val="110000"/>
              <a:buFont typeface="Wingdings" panose="05000000000000000000" pitchFamily="2" charset="2"/>
              <a:buChar char="ü"/>
              <a:defRPr/>
            </a:pPr>
            <a:endParaRPr lang="en-US" dirty="0">
              <a:solidFill>
                <a:srgbClr val="032B4E"/>
              </a:solidFill>
              <a:latin typeface="Arial"/>
              <a:cs typeface="Arial"/>
            </a:endParaRPr>
          </a:p>
          <a:p>
            <a:pPr marL="568325" lvl="2" indent="-342900" defTabSz="609196">
              <a:lnSpc>
                <a:spcPct val="110000"/>
              </a:lnSpc>
              <a:buSzPct val="110000"/>
              <a:buFont typeface="Wingdings" panose="05000000000000000000" pitchFamily="2" charset="2"/>
              <a:buChar char="ü"/>
              <a:defRPr/>
            </a:pPr>
            <a:r>
              <a:rPr lang="en-US" dirty="0" smtClean="0">
                <a:solidFill>
                  <a:srgbClr val="032B4E"/>
                </a:solidFill>
                <a:latin typeface="Arial"/>
                <a:cs typeface="Arial"/>
              </a:rPr>
              <a:t>…and more</a:t>
            </a:r>
          </a:p>
          <a:p>
            <a:pPr marL="225425" lvl="2" indent="0" defTabSz="609196">
              <a:lnSpc>
                <a:spcPct val="110000"/>
              </a:lnSpc>
              <a:buSzPct val="110000"/>
              <a:buNone/>
              <a:defRPr/>
            </a:pPr>
            <a:endParaRPr lang="en-US" dirty="0" smtClean="0">
              <a:solidFill>
                <a:srgbClr val="032B4E"/>
              </a:solidFill>
              <a:latin typeface="Arial"/>
              <a:cs typeface="Arial"/>
            </a:endParaRPr>
          </a:p>
          <a:p>
            <a:pPr marL="568325" lvl="2" indent="-342900" defTabSz="609196">
              <a:lnSpc>
                <a:spcPct val="110000"/>
              </a:lnSpc>
              <a:buSzPct val="110000"/>
              <a:buFont typeface="Wingdings" panose="05000000000000000000" pitchFamily="2" charset="2"/>
              <a:buChar char="ü"/>
              <a:defRPr/>
            </a:pPr>
            <a:endParaRPr lang="en-US" dirty="0" smtClean="0">
              <a:solidFill>
                <a:srgbClr val="032B4E"/>
              </a:solidFill>
              <a:latin typeface="Arial"/>
              <a:cs typeface="Arial"/>
            </a:endParaRPr>
          </a:p>
        </p:txBody>
      </p:sp>
      <p:pic>
        <p:nvPicPr>
          <p:cNvPr id="3" name="Picture 2"/>
          <p:cNvPicPr>
            <a:picLocks noChangeAspect="1"/>
          </p:cNvPicPr>
          <p:nvPr/>
        </p:nvPicPr>
        <p:blipFill>
          <a:blip r:embed="rId3"/>
          <a:stretch>
            <a:fillRect/>
          </a:stretch>
        </p:blipFill>
        <p:spPr>
          <a:xfrm>
            <a:off x="150312" y="1542241"/>
            <a:ext cx="7642871" cy="3757454"/>
          </a:xfrm>
          <a:prstGeom prst="rect">
            <a:avLst/>
          </a:prstGeom>
        </p:spPr>
      </p:pic>
    </p:spTree>
    <p:extLst>
      <p:ext uri="{BB962C8B-B14F-4D97-AF65-F5344CB8AC3E}">
        <p14:creationId xmlns:p14="http://schemas.microsoft.com/office/powerpoint/2010/main" val="2519927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Metro_TT_Blue_16x9_02-12">
  <a:themeElements>
    <a:clrScheme name="DPE">
      <a:dk1>
        <a:srgbClr val="000000"/>
      </a:dk1>
      <a:lt1>
        <a:srgbClr val="FFFFFF"/>
      </a:lt1>
      <a:dk2>
        <a:srgbClr val="0072C6"/>
      </a:dk2>
      <a:lt2>
        <a:srgbClr val="61DDFF"/>
      </a:lt2>
      <a:accent1>
        <a:srgbClr val="00BCF2"/>
      </a:accent1>
      <a:accent2>
        <a:srgbClr val="7FBA00"/>
      </a:accent2>
      <a:accent3>
        <a:srgbClr val="FF8C00"/>
      </a:accent3>
      <a:accent4>
        <a:srgbClr val="B4009E"/>
      </a:accent4>
      <a:accent5>
        <a:srgbClr val="55D455"/>
      </a:accent5>
      <a:accent6>
        <a:srgbClr val="FFB900"/>
      </a:accent6>
      <a:hlink>
        <a:srgbClr val="003963"/>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ova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800" dirty="0" err="1"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72533711bacf991a4680f48ae6b725f9">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de17010d50e6e632f300eac8dfd378e"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 xsi:nil="true"/>
    <Event_x0020_Start_x0020_Date xmlns="2295e2e7-0eeb-498e-8716-217bb2ee6ee3" xsi:nil="true"/>
    <MS_x0020_Speaker xmlns="2295e2e7-0eeb-498e-8716-217bb2ee6ee3">
      <UserInfo>
        <DisplayName/>
        <AccountId xsi:nil="true"/>
        <AccountType/>
      </UserInfo>
    </MS_x0020_Speaker>
    <External_x0020_Speaker xmlns="2295e2e7-0eeb-498e-8716-217bb2ee6ee3" xsi:nil="true"/>
    <Session_x0020_Code xmlns="2295e2e7-0eeb-498e-8716-217bb2ee6ee3" xsi:nil="true"/>
    <ProductTaxHTField0 xmlns="2295e2e7-0eeb-498e-8716-217bb2ee6ee3">
      <Terms xmlns="http://schemas.microsoft.com/office/infopath/2007/PartnerControls"/>
    </ProductTaxHTField0>
    <Presentation_x0020_Date xmlns="2295e2e7-0eeb-498e-8716-217bb2ee6ee3" xsi:nil="true"/>
    <Event_x0020_LocationTaxHTField0 xmlns="2295e2e7-0eeb-498e-8716-217bb2ee6ee3">
      <Terms xmlns="http://schemas.microsoft.com/office/infopath/2007/PartnerControl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Unassigned</TermName>
          <TermId xmlns="http://schemas.microsoft.com/office/infopath/2007/PartnerControls">e51362f4-782c-41a8-bb7b-e0cfc8669933</TermId>
        </TermInfo>
      </Terms>
    </Event1TaxHTField0>
    <AudienceTaxHTField0 xmlns="8b529f77-48ab-4581-b468-93f09345b8aa">
      <Terms xmlns="http://schemas.microsoft.com/office/infopath/2007/PartnerControls"/>
    </AudienceTaxHTField0>
    <MS_x0020_Content_x0020_Owner xmlns="2295e2e7-0eeb-498e-8716-217bb2ee6ee3">
      <UserInfo>
        <DisplayName/>
        <AccountId xsi:nil="true"/>
        <AccountType/>
      </UserInfo>
    </MS_x0020_Content_x0020_Owner>
    <TaxCatchAll xmlns="2295e2e7-0eeb-498e-8716-217bb2ee6ee3">
      <Value>217</Value>
    </TaxCatchAll>
    <Event_x0020_VenueTaxHTField0 xmlns="2295e2e7-0eeb-498e-8716-217bb2ee6ee3">
      <Terms xmlns="http://schemas.microsoft.com/office/infopath/2007/PartnerControls"/>
    </Event_x0020_VenueTaxHTField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4A71FB1-3FB8-468F-9C64-2246CB74C7D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purl.org/dc/elements/1.1/"/>
    <ds:schemaRef ds:uri="2295e2e7-0eeb-498e-8716-217bb2ee6ee3"/>
    <ds:schemaRef ds:uri="http://www.w3.org/XML/1998/namespace"/>
    <ds:schemaRef ds:uri="http://schemas.microsoft.com/office/2006/metadata/properties"/>
    <ds:schemaRef ds:uri="http://schemas.microsoft.com/office/2006/documentManagement/types"/>
    <ds:schemaRef ds:uri="8b529f77-48ab-4581-b468-93f09345b8aa"/>
    <ds:schemaRef ds:uri="http://purl.org/dc/terms/"/>
    <ds:schemaRef ds:uri="http://schemas.microsoft.com/office/infopath/2007/PartnerControls"/>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Metro_TT_Blue_16x9_02-12</Template>
  <TotalTime>8334</TotalTime>
  <Words>1635</Words>
  <Application>Microsoft Office PowerPoint</Application>
  <PresentationFormat>Custom</PresentationFormat>
  <Paragraphs>209</Paragraphs>
  <Slides>31</Slides>
  <Notes>30</Notes>
  <HiddenSlides>2</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31</vt:i4>
      </vt:variant>
    </vt:vector>
  </HeadingPairs>
  <TitlesOfParts>
    <vt:vector size="42" baseType="lpstr">
      <vt:lpstr>ALusine</vt:lpstr>
      <vt:lpstr>Arial</vt:lpstr>
      <vt:lpstr>Calibri</vt:lpstr>
      <vt:lpstr>Calibri Light</vt:lpstr>
      <vt:lpstr>Consolas</vt:lpstr>
      <vt:lpstr>Courier New</vt:lpstr>
      <vt:lpstr>Helvetica Light</vt:lpstr>
      <vt:lpstr>Segoe UI</vt:lpstr>
      <vt:lpstr>Segoe UI Light</vt:lpstr>
      <vt:lpstr>Wingdings</vt:lpstr>
      <vt:lpstr>Metro_TT_Blue_16x9_02-12</vt:lpstr>
      <vt:lpstr>PowerPoint Presentation</vt:lpstr>
      <vt:lpstr>Me, Myself and I</vt:lpstr>
      <vt:lpstr>What’s all the fuss about?</vt:lpstr>
      <vt:lpstr>Develop for Multiple Platforms</vt:lpstr>
      <vt:lpstr>Xamarin’s Approach</vt:lpstr>
      <vt:lpstr>PowerPoint Presentation</vt:lpstr>
      <vt:lpstr>What do I need to know (besides C#)?</vt:lpstr>
      <vt:lpstr>Xamarin.Android</vt:lpstr>
      <vt:lpstr>Xamarin.iOS</vt:lpstr>
      <vt:lpstr>Do I REALLY Need A Mac?</vt:lpstr>
      <vt:lpstr>How do I get started?</vt:lpstr>
      <vt:lpstr>Xamarin Licenses</vt:lpstr>
      <vt:lpstr>The Tools</vt:lpstr>
      <vt:lpstr>Visual Studio / Xamarin Plug-in</vt:lpstr>
      <vt:lpstr>Demo</vt:lpstr>
      <vt:lpstr>Code Sharing Strategies</vt:lpstr>
      <vt:lpstr>Xamarin’s Default App Architecture</vt:lpstr>
      <vt:lpstr>Xamarin.Forms App Architecture</vt:lpstr>
      <vt:lpstr>Code Sharing Strategies</vt:lpstr>
      <vt:lpstr>Xamarin.Forms: Build Native User Interfaces using Shared Code</vt:lpstr>
      <vt:lpstr>Data Storage Options</vt:lpstr>
      <vt:lpstr>Xamarin and Windows Azure Mobile Services</vt:lpstr>
      <vt:lpstr>PowerPoint Presentation</vt:lpstr>
      <vt:lpstr>Demo</vt:lpstr>
      <vt:lpstr>Xamarin Certification</vt:lpstr>
      <vt:lpstr>Xamarin Mobile Developer Certification</vt:lpstr>
      <vt:lpstr>Xamarin University</vt:lpstr>
      <vt:lpstr>Additional Resources</vt:lpstr>
      <vt:lpstr>Questions?</vt:lpstr>
      <vt:lpstr>Please fill out the session survey…</vt:lpstr>
      <vt:lpstr>Thanks! </vt:lpstr>
    </vt:vector>
  </TitlesOfParts>
  <Manager>&lt;Content Manager Name Here&gt;</Manager>
  <Company>Microsoft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 Setup  Guides &amp; Guidelines</dc:title>
  <dc:subject>&lt;Event Name&gt;</dc:subject>
  <dc:creator>Adi</dc:creator>
  <cp:keywords>&lt;Any Related Keywords&gt;</cp:keywords>
  <dc:description>Template: _x000d_
Formatting: _x000d_
Event Date: _x000d_
Event Location: _x000d_
Audience Type:</dc:description>
  <cp:lastModifiedBy>Lori Lalonde</cp:lastModifiedBy>
  <cp:revision>364</cp:revision>
  <dcterms:created xsi:type="dcterms:W3CDTF">2012-02-15T23:39:54Z</dcterms:created>
  <dcterms:modified xsi:type="dcterms:W3CDTF">2015-06-03T14:13:51Z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